
<file path=[Content_Types].xml><?xml version="1.0" encoding="utf-8"?>
<Types xmlns="http://schemas.openxmlformats.org/package/2006/content-types">
  <Override PartName="/_rels/.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70.png" ContentType="image/png"/>
  <Override PartName="/ppt/media/image69.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8.png" ContentType="image/png"/>
  <Override PartName="/ppt/media/image57.png" ContentType="image/png"/>
  <Override PartName="/ppt/media/image50.png" ContentType="image/png"/>
  <Override PartName="/ppt/media/image49.png" ContentType="image/png"/>
  <Override PartName="/ppt/media/image48.png" ContentType="image/png"/>
  <Override PartName="/ppt/media/image47.png" ContentType="image/png"/>
  <Override PartName="/ppt/media/image18.png" ContentType="image/png"/>
  <Override PartName="/ppt/media/image17.png" ContentType="image/png"/>
  <Override PartName="/ppt/media/image31.png" ContentType="image/png"/>
  <Override PartName="/ppt/media/image20.png" ContentType="image/png"/>
  <Override PartName="/ppt/media/image55.png" ContentType="image/png"/>
  <Override PartName="/ppt/media/image5.png" ContentType="image/png"/>
  <Override PartName="/ppt/media/image21.png" ContentType="image/png"/>
  <Override PartName="/ppt/media/image56.png" ContentType="image/png"/>
  <Override PartName="/ppt/media/image6.png" ContentType="image/png"/>
  <Override PartName="/ppt/media/image13.png" ContentType="image/png"/>
  <Override PartName="/ppt/media/image19.png" ContentType="image/png"/>
  <Override PartName="/ppt/media/image12.jpeg" ContentType="image/jpeg"/>
  <Override PartName="/ppt/media/image11.png" ContentType="image/png"/>
  <Override PartName="/ppt/media/image54.png" ContentType="image/png"/>
  <Override PartName="/ppt/media/image4.png" ContentType="image/png"/>
  <Override PartName="/ppt/media/image39.png" ContentType="image/png"/>
  <Override PartName="/ppt/media/image53.png" ContentType="image/png"/>
  <Override PartName="/ppt/media/image3.png" ContentType="image/png"/>
  <Override PartName="/ppt/media/image38.png" ContentType="image/png"/>
  <Override PartName="/ppt/media/image51.png" ContentType="image/png"/>
  <Override PartName="/ppt/media/image1.png" ContentType="image/png"/>
  <Override PartName="/ppt/media/image36.png" ContentType="image/png"/>
  <Override PartName="/ppt/media/image9.jpeg" ContentType="image/jpeg"/>
  <Override PartName="/ppt/media/image16.gif" ContentType="image/gif"/>
  <Override PartName="/ppt/media/image35.png" ContentType="image/png"/>
  <Override PartName="/ppt/media/image22.png" ContentType="image/png"/>
  <Override PartName="/ppt/media/image52.png" ContentType="image/png"/>
  <Override PartName="/ppt/media/image2.png" ContentType="image/png"/>
  <Override PartName="/ppt/media/image37.png" ContentType="image/png"/>
  <Override PartName="/ppt/media/image68.png" ContentType="image/png"/>
  <Override PartName="/ppt/media/image7.jpeg" ContentType="image/jpeg"/>
  <Override PartName="/ppt/media/image8.gif" ContentType="image/gif"/>
  <Override PartName="/ppt/media/image10.jpeg" ContentType="image/jpeg"/>
  <Override PartName="/ppt/media/image34.png" ContentType="image/png"/>
  <Override PartName="/ppt/media/image14.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2.png" ContentType="image/png"/>
  <Override PartName="/ppt/media/image15.jpeg" ContentType="image/jpeg"/>
  <Override PartName="/ppt/media/image33.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charts/chart4.xml" ContentType="application/vnd.openxmlformats-officedocument.drawingml.char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
</Relationships>
</file>

<file path=ppt/charts/chart4.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1 colonne</c:v>
                </c:pt>
              </c:strCache>
            </c:strRef>
          </c:tx>
          <c:spPr>
            <a:solidFill>
              <a:srgbClr val="004586"/>
            </a:solidFill>
            <a:ln>
              <a:noFill/>
            </a:ln>
          </c:spPr>
          <c:invertIfNegative val="0"/>
          <c:dLbls>
            <c:dLblPos val="outEnd"/>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2 colonne</c:v>
                </c:pt>
              </c:strCache>
            </c:strRef>
          </c:tx>
          <c:spPr>
            <a:solidFill>
              <a:srgbClr val="ff420e"/>
            </a:solidFill>
            <a:ln>
              <a:noFill/>
            </a:ln>
          </c:spPr>
          <c:invertIfNegative val="0"/>
          <c:dLbls>
            <c:dLblPos val="outEnd"/>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3 colonne</c:v>
                </c:pt>
              </c:strCache>
            </c:strRef>
          </c:tx>
          <c:spPr>
            <a:solidFill>
              <a:srgbClr val="ffd320"/>
            </a:solidFill>
            <a:ln>
              <a:noFill/>
            </a:ln>
          </c:spPr>
          <c:invertIfNegative val="0"/>
          <c:dLbls>
            <c:dLblPos val="outEnd"/>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2</c:f>
              <c:numCache>
                <c:formatCode>General</c:formatCode>
                <c:ptCount val="4"/>
                <c:pt idx="0">
                  <c:v>4.54</c:v>
                </c:pt>
                <c:pt idx="1">
                  <c:v>9.65</c:v>
                </c:pt>
                <c:pt idx="2">
                  <c:v>3.7</c:v>
                </c:pt>
                <c:pt idx="3">
                  <c:v>6.2</c:v>
                </c:pt>
              </c:numCache>
            </c:numRef>
          </c:val>
        </c:ser>
        <c:gapWidth val="100"/>
        <c:overlap val="0"/>
        <c:axId val="43653739"/>
        <c:axId val="91958861"/>
      </c:barChart>
      <c:catAx>
        <c:axId val="43653739"/>
        <c:scaling>
          <c:orientation val="minMax"/>
        </c:scaling>
        <c:delete val="1"/>
        <c:axPos val="b"/>
        <c:numFmt formatCode="DD/MM/YYYY" sourceLinked="1"/>
        <c:majorTickMark val="out"/>
        <c:minorTickMark val="none"/>
        <c:tickLblPos val="nextTo"/>
        <c:spPr>
          <a:ln w="9360">
            <a:solidFill>
              <a:srgbClr val="b3b3b3"/>
            </a:solidFill>
            <a:round/>
          </a:ln>
        </c:spPr>
        <c:txPr>
          <a:bodyPr/>
          <a:p>
            <a:pPr>
              <a:defRPr b="0" sz="1000" spc="-1" strike="noStrike">
                <a:solidFill>
                  <a:srgbClr val="000000"/>
                </a:solidFill>
                <a:uFill>
                  <a:solidFill>
                    <a:srgbClr val="ffffff"/>
                  </a:solidFill>
                </a:uFill>
                <a:latin typeface="Arial"/>
                <a:ea typeface="DejaVu Sans"/>
              </a:defRPr>
            </a:pPr>
          </a:p>
        </c:txPr>
        <c:crossAx val="91958861"/>
        <c:crosses val="autoZero"/>
        <c:auto val="1"/>
        <c:lblAlgn val="ctr"/>
        <c:lblOffset val="100"/>
      </c:catAx>
      <c:valAx>
        <c:axId val="91958861"/>
        <c:scaling>
          <c:orientation val="minMax"/>
        </c:scaling>
        <c:delete val="0"/>
        <c:axPos val="l"/>
        <c:majorGridlines>
          <c:spPr>
            <a:ln w="9360">
              <a:solidFill>
                <a:srgbClr val="b3b3b3"/>
              </a:solidFill>
              <a:round/>
            </a:ln>
          </c:spPr>
        </c:majorGridlines>
        <c:numFmt formatCode="General" sourceLinked="0"/>
        <c:majorTickMark val="out"/>
        <c:minorTickMark val="none"/>
        <c:tickLblPos val="nextTo"/>
        <c:spPr>
          <a:ln w="9360">
            <a:solidFill>
              <a:srgbClr val="b3b3b3"/>
            </a:solidFill>
            <a:round/>
          </a:ln>
        </c:spPr>
        <c:txPr>
          <a:bodyPr/>
          <a:p>
            <a:pPr>
              <a:defRPr b="0" sz="1000" spc="-1" strike="noStrike">
                <a:solidFill>
                  <a:srgbClr val="000000"/>
                </a:solidFill>
                <a:uFill>
                  <a:solidFill>
                    <a:srgbClr val="ffffff"/>
                  </a:solidFill>
                </a:uFill>
                <a:latin typeface="Arial"/>
                <a:ea typeface="DejaVu Sans"/>
              </a:defRPr>
            </a:pPr>
          </a:p>
        </c:txPr>
        <c:crossAx val="43653739"/>
        <c:crosses val="autoZero"/>
        <c:crossBetween val="midCat"/>
      </c:valAx>
      <c:spPr>
        <a:noFill/>
        <a:ln>
          <a:solidFill>
            <a:srgbClr val="b3b3b3"/>
          </a:solid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59640" cy="95832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360000" y="1980000"/>
            <a:ext cx="935964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360000" y="4612320"/>
            <a:ext cx="935964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59640" cy="95832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360000" y="1980000"/>
            <a:ext cx="456732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5155920" y="1980000"/>
            <a:ext cx="456732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5155920" y="4612320"/>
            <a:ext cx="456732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360000" y="4612320"/>
            <a:ext cx="456732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59640" cy="95832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360000" y="1980000"/>
            <a:ext cx="9359640" cy="50396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360000" y="1980000"/>
            <a:ext cx="9359640" cy="50396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1881000" y="1979640"/>
            <a:ext cx="6316920" cy="5039640"/>
          </a:xfrm>
          <a:prstGeom prst="rect">
            <a:avLst/>
          </a:prstGeom>
          <a:ln>
            <a:noFill/>
          </a:ln>
        </p:spPr>
      </p:pic>
      <p:pic>
        <p:nvPicPr>
          <p:cNvPr id="38" name="" descr=""/>
          <p:cNvPicPr/>
          <p:nvPr/>
        </p:nvPicPr>
        <p:blipFill>
          <a:blip r:embed="rId3"/>
          <a:stretch/>
        </p:blipFill>
        <p:spPr>
          <a:xfrm>
            <a:off x="1881000" y="1979640"/>
            <a:ext cx="6316920" cy="50396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59640" cy="95832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360000" y="1980000"/>
            <a:ext cx="9359640" cy="503964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59640" cy="95832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360000" y="1980000"/>
            <a:ext cx="9359640" cy="50396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59640" cy="95832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360000" y="1980000"/>
            <a:ext cx="4567320" cy="50396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5155920" y="1980000"/>
            <a:ext cx="4567320" cy="50396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59640" cy="95832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59640" cy="4443480"/>
          </a:xfrm>
          <a:prstGeom prst="rect">
            <a:avLst/>
          </a:prstGeom>
        </p:spPr>
        <p:txBody>
          <a:bodyPr lIns="0" rIns="0" tIns="0" bIns="0" anchor="ctr"/>
          <a:p>
            <a:pPr algn="ctr"/>
            <a:endParaRPr b="0" lang="fr-FR"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59640" cy="95832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360000" y="1980000"/>
            <a:ext cx="456732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360000" y="4612320"/>
            <a:ext cx="456732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5155920" y="1980000"/>
            <a:ext cx="4567320" cy="50396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59640" cy="95832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360000" y="1980000"/>
            <a:ext cx="4567320" cy="503964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5155920" y="1980000"/>
            <a:ext cx="456732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5155920" y="4612320"/>
            <a:ext cx="456732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59640" cy="95832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360000" y="1980000"/>
            <a:ext cx="456732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5155920" y="1980000"/>
            <a:ext cx="456732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360000" y="4612320"/>
            <a:ext cx="9359640" cy="2403720"/>
          </a:xfrm>
          <a:prstGeom prst="rect">
            <a:avLst/>
          </a:prstGeom>
        </p:spPr>
        <p:txBody>
          <a:bodyPr lIns="0" rIns="0" tIns="0" bIns="0"/>
          <a:p>
            <a:endParaRPr b="0" lang="fr-FR"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7200000"/>
            <a:ext cx="10079640" cy="359640"/>
          </a:xfrm>
          <a:prstGeom prst="rect">
            <a:avLst/>
          </a:prstGeom>
          <a:solidFill>
            <a:srgbClr val="2c3e50"/>
          </a:solidFill>
          <a:ln w="72000">
            <a:noFill/>
          </a:ln>
        </p:spPr>
        <p:style>
          <a:lnRef idx="0"/>
          <a:fillRef idx="0"/>
          <a:effectRef idx="0"/>
          <a:fontRef idx="minor"/>
        </p:style>
      </p:sp>
      <p:sp>
        <p:nvSpPr>
          <p:cNvPr id="1" name="CustomShape 2"/>
          <p:cNvSpPr/>
          <p:nvPr/>
        </p:nvSpPr>
        <p:spPr>
          <a:xfrm>
            <a:off x="0" y="0"/>
            <a:ext cx="10079640" cy="1619640"/>
          </a:xfrm>
          <a:prstGeom prst="rect">
            <a:avLst/>
          </a:prstGeom>
          <a:solidFill>
            <a:srgbClr val="2c3e50"/>
          </a:solidFill>
          <a:ln w="72000">
            <a:noFill/>
          </a:ln>
        </p:spPr>
        <p:style>
          <a:lnRef idx="0"/>
          <a:fillRef idx="0"/>
          <a:effectRef idx="0"/>
          <a:fontRef idx="minor"/>
        </p:style>
      </p:sp>
      <p:sp>
        <p:nvSpPr>
          <p:cNvPr id="2" name="CustomShape 3"/>
          <p:cNvSpPr/>
          <p:nvPr/>
        </p:nvSpPr>
        <p:spPr>
          <a:xfrm>
            <a:off x="9270000" y="6894000"/>
            <a:ext cx="539640" cy="539640"/>
          </a:xfrm>
          <a:prstGeom prst="ellipse">
            <a:avLst/>
          </a:prstGeom>
          <a:solidFill>
            <a:srgbClr val="1abc9c"/>
          </a:solidFill>
          <a:ln w="72000">
            <a:noFill/>
          </a:ln>
        </p:spPr>
        <p:style>
          <a:lnRef idx="0"/>
          <a:fillRef idx="0"/>
          <a:effectRef idx="0"/>
          <a:fontRef idx="minor"/>
        </p:style>
      </p:sp>
      <p:sp>
        <p:nvSpPr>
          <p:cNvPr id="3" name="PlaceHolder 4"/>
          <p:cNvSpPr>
            <a:spLocks noGrp="1"/>
          </p:cNvSpPr>
          <p:nvPr>
            <p:ph type="title"/>
          </p:nvPr>
        </p:nvSpPr>
        <p:spPr>
          <a:xfrm>
            <a:off x="360000" y="301320"/>
            <a:ext cx="9359640" cy="958320"/>
          </a:xfrm>
          <a:prstGeom prst="rect">
            <a:avLst/>
          </a:prstGeom>
        </p:spPr>
        <p:txBody>
          <a:bodyPr lIns="0" rIns="0" tIns="0" bIns="0" anchor="ctr"/>
          <a:p>
            <a:pPr algn="ctr"/>
            <a:endParaRPr b="0" lang="fr-FR" sz="4400" spc="-1" strike="noStrike">
              <a:solidFill>
                <a:srgbClr val="000000"/>
              </a:solidFill>
              <a:uFill>
                <a:solidFill>
                  <a:srgbClr val="ffffff"/>
                </a:solidFill>
              </a:uFill>
              <a:latin typeface="Arial"/>
            </a:endParaRPr>
          </a:p>
        </p:txBody>
      </p:sp>
      <p:sp>
        <p:nvSpPr>
          <p:cNvPr id="4" name="PlaceHolder 5"/>
          <p:cNvSpPr>
            <a:spLocks noGrp="1"/>
          </p:cNvSpPr>
          <p:nvPr>
            <p:ph type="body"/>
          </p:nvPr>
        </p:nvSpPr>
        <p:spPr>
          <a:xfrm>
            <a:off x="360000" y="1980000"/>
            <a:ext cx="9359640" cy="5039640"/>
          </a:xfrm>
          <a:prstGeom prst="rect">
            <a:avLst/>
          </a:prstGeom>
        </p:spPr>
        <p:txBody>
          <a:bodyPr lIns="0" rIns="0" tIns="0" bIns="0"/>
          <a:p>
            <a:pPr marL="432000" indent="-324000">
              <a:buClr>
                <a:srgbClr val="000000"/>
              </a:buClr>
              <a:buSzPct val="45000"/>
              <a:buFont typeface="Wingdings" charset="2"/>
              <a:buChar char=""/>
            </a:pPr>
            <a:r>
              <a:rPr b="0" lang="fr-FR" sz="1800" spc="-1" strike="noStrike">
                <a:solidFill>
                  <a:srgbClr val="000000"/>
                </a:solidFill>
                <a:uFill>
                  <a:solidFill>
                    <a:srgbClr val="ffffff"/>
                  </a:solidFill>
                </a:uFill>
                <a:latin typeface="Arial"/>
              </a:rPr>
              <a:t>Cliquez pour éditer le format du plan de texte</a:t>
            </a:r>
            <a:endParaRPr b="0" lang="fr-FR"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1800" spc="-1" strike="noStrike">
                <a:solidFill>
                  <a:srgbClr val="000000"/>
                </a:solidFill>
                <a:uFill>
                  <a:solidFill>
                    <a:srgbClr val="ffffff"/>
                  </a:solidFill>
                </a:uFill>
                <a:latin typeface="Arial"/>
              </a:rPr>
              <a:t>Second niveau de plan</a:t>
            </a:r>
            <a:endParaRPr b="0" lang="fr-FR"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1800" spc="-1" strike="noStrike">
                <a:solidFill>
                  <a:srgbClr val="000000"/>
                </a:solidFill>
                <a:uFill>
                  <a:solidFill>
                    <a:srgbClr val="ffffff"/>
                  </a:solidFill>
                </a:uFill>
                <a:latin typeface="Arial"/>
              </a:rPr>
              <a:t>Troisième niveau de plan</a:t>
            </a:r>
            <a:endParaRPr b="0" lang="fr-FR"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1800" spc="-1" strike="noStrike">
                <a:solidFill>
                  <a:srgbClr val="000000"/>
                </a:solidFill>
                <a:uFill>
                  <a:solidFill>
                    <a:srgbClr val="ffffff"/>
                  </a:solidFill>
                </a:uFill>
                <a:latin typeface="Arial"/>
              </a:rPr>
              <a:t>Quatrième niveau de plan</a:t>
            </a:r>
            <a:endParaRPr b="0" lang="fr-FR"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Cinquième niveau de plan</a:t>
            </a:r>
            <a:endParaRPr b="0" lang="fr-FR"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Sixième niveau de plan</a:t>
            </a:r>
            <a:endParaRPr b="0" lang="fr-FR"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1800" spc="-1" strike="noStrike">
                <a:solidFill>
                  <a:srgbClr val="000000"/>
                </a:solidFill>
                <a:uFill>
                  <a:solidFill>
                    <a:srgbClr val="ffffff"/>
                  </a:solidFill>
                </a:uFill>
                <a:latin typeface="Arial"/>
              </a:rPr>
              <a:t>Septième niveau de plan</a:t>
            </a:r>
            <a:endParaRPr b="0" lang="fr-FR"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hyperlink" Target="https://charte.cnes.fr/fr" TargetMode="Externa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hyperlink" Target="https://wiki.openstreetmap.org/wiki/2017_Hurricane_Irma" TargetMode="External"/><Relationship Id="rId8"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hyperlink" Target="http://www.cartong.org/fr" TargetMode="External"/><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hyperlink" Target="http://cartong.org/news/mapping-bidibidi-camp-uganda-msf" TargetMode="External"/><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hyperlink" Target="http://creativecommons.org/licenses/by-sa/3.0/fr/" TargetMode="External"/><Relationship Id="rId2" Type="http://schemas.openxmlformats.org/officeDocument/2006/relationships/hyperlink" Target="https://fr.slideshare.net/BenoitFournier/la-donne-participative-et-ouverte-en-gographie-openstreetmap-acg" TargetMode="External"/><Relationship Id="rId3" Type="http://schemas.openxmlformats.org/officeDocument/2006/relationships/hyperlink" Target="https://gallaxie.wordpress.com/2013/10/20/openstreetmap-vs-wikipedia-convergences/" TargetMode="External"/><Relationship Id="rId4" Type="http://schemas.openxmlformats.org/officeDocument/2006/relationships/hyperlink" Target="https://junglebus.io/" TargetMode="External"/><Relationship Id="rId5" Type="http://schemas.openxmlformats.org/officeDocument/2006/relationships/hyperlink" Target="http://www.cartong.org/fr" TargetMode="External"/><Relationship Id="rId6"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hyperlink" Target="https://fr.slideshare.net/BenoitFournier/la-donne-participative-et-ouverte-en-gographie-openstreetmap-acg" TargetMode="Externa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gif"/><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0" Type="http://schemas.openxmlformats.org/officeDocument/2006/relationships/image" Target="../media/image12.jpeg"/><Relationship Id="rId11" Type="http://schemas.openxmlformats.org/officeDocument/2006/relationships/image" Target="../media/image13.png"/><Relationship Id="rId12" Type="http://schemas.openxmlformats.org/officeDocument/2006/relationships/image" Target="../media/image14.jpeg"/><Relationship Id="rId13" Type="http://schemas.openxmlformats.org/officeDocument/2006/relationships/image" Target="../media/image15.jpeg"/><Relationship Id="rId14" Type="http://schemas.openxmlformats.org/officeDocument/2006/relationships/image" Target="../media/image16.gif"/><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chart" Target="../charts/chart4.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4.png"/><Relationship Id="rId15" Type="http://schemas.openxmlformats.org/officeDocument/2006/relationships/image" Target="../media/image35.png"/><Relationship Id="rId16" Type="http://schemas.openxmlformats.org/officeDocument/2006/relationships/image" Target="../media/image36.png"/><Relationship Id="rId17" Type="http://schemas.openxmlformats.org/officeDocument/2006/relationships/image" Target="../media/image37.png"/><Relationship Id="rId18" Type="http://schemas.openxmlformats.org/officeDocument/2006/relationships/image" Target="../media/image38.png"/><Relationship Id="rId19" Type="http://schemas.openxmlformats.org/officeDocument/2006/relationships/image" Target="../media/image39.png"/><Relationship Id="rId20" Type="http://schemas.openxmlformats.org/officeDocument/2006/relationships/image" Target="../media/image40.png"/><Relationship Id="rId21" Type="http://schemas.openxmlformats.org/officeDocument/2006/relationships/image" Target="../media/image41.png"/><Relationship Id="rId2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hyperlink" Target="https://gallaxie.wordpress.com/2013/10/20/openstreetmap-vs-wikipedia-convergences/" TargetMode="External"/><Relationship Id="rId2" Type="http://schemas.openxmlformats.org/officeDocument/2006/relationships/hyperlink" Target="http://osmstats.neis-one.org/" TargetMode="External"/><Relationship Id="rId3" Type="http://schemas.openxmlformats.org/officeDocument/2006/relationships/hyperlink" Target="http://osmstats.neis-one.org/" TargetMode="External"/><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hyperlink" Target="http://fr.wikiscan.org/" TargetMode="External"/><Relationship Id="rId2" Type="http://schemas.openxmlformats.org/officeDocument/2006/relationships/hyperlink" Target="https://www.alexa.com/siteinfo/wikipedia.org" TargetMode="Externa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hyperlink" Target="http://rutas.mapanica.net/" TargetMode="Externa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hyperlink" Target="http://rutas.mapanica.net/" TargetMode="Externa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360000" y="301320"/>
            <a:ext cx="9359640" cy="958320"/>
          </a:xfrm>
          <a:prstGeom prst="rect">
            <a:avLst/>
          </a:prstGeom>
          <a:noFill/>
          <a:ln>
            <a:noFill/>
          </a:ln>
        </p:spPr>
        <p:style>
          <a:lnRef idx="0"/>
          <a:fillRef idx="0"/>
          <a:effectRef idx="0"/>
          <a:fontRef idx="minor"/>
        </p:style>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a:t>
            </a:r>
            <a:endParaRPr b="0" lang="fr-FR" sz="1800" spc="-1" strike="noStrike">
              <a:solidFill>
                <a:srgbClr val="000000"/>
              </a:solidFill>
              <a:uFill>
                <a:solidFill>
                  <a:srgbClr val="ffffff"/>
                </a:solidFill>
              </a:uFill>
              <a:latin typeface="Arial"/>
            </a:endParaRPr>
          </a:p>
        </p:txBody>
      </p:sp>
      <p:sp>
        <p:nvSpPr>
          <p:cNvPr id="40" name="CustomShape 2"/>
          <p:cNvSpPr/>
          <p:nvPr/>
        </p:nvSpPr>
        <p:spPr>
          <a:xfrm>
            <a:off x="1800000" y="1872000"/>
            <a:ext cx="6767640" cy="5039640"/>
          </a:xfrm>
          <a:prstGeom prst="rect">
            <a:avLst/>
          </a:prstGeom>
          <a:noFill/>
          <a:ln>
            <a:noFill/>
          </a:ln>
        </p:spPr>
        <p:style>
          <a:lnRef idx="0"/>
          <a:fillRef idx="0"/>
          <a:effectRef idx="0"/>
          <a:fontRef idx="minor"/>
        </p:style>
        <p:txBody>
          <a:bodyPr lIns="0" rIns="0" tIns="0" bIns="0"/>
          <a:p>
            <a:pPr algn="ct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1" lang="fr-FR" sz="3200" spc="-1" strike="noStrike">
                <a:solidFill>
                  <a:srgbClr val="2c3e50"/>
                </a:solidFill>
                <a:uFill>
                  <a:solidFill>
                    <a:srgbClr val="ffffff"/>
                  </a:solidFill>
                </a:uFill>
                <a:latin typeface="Source Sans Pro Semibold"/>
              </a:rPr>
              <a:t>Des données contributives pour agir sur le territoire</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1" lang="fr-FR" sz="3200" spc="-1" strike="noStrike">
                <a:solidFill>
                  <a:srgbClr val="2c3e50"/>
                </a:solidFill>
                <a:uFill>
                  <a:solidFill>
                    <a:srgbClr val="ffffff"/>
                  </a:solidFill>
                </a:uFill>
                <a:latin typeface="Source Sans Pro Semibold"/>
              </a:rPr>
              <a:t>15 sept 2017</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algn="ctr">
              <a:lnSpc>
                <a:spcPct val="100000"/>
              </a:lnSpc>
            </a:pPr>
            <a:r>
              <a:rPr b="1" lang="fr-FR" sz="3200" spc="-1" strike="noStrike">
                <a:solidFill>
                  <a:srgbClr val="2c3e50"/>
                </a:solidFill>
                <a:uFill>
                  <a:solidFill>
                    <a:srgbClr val="ffffff"/>
                  </a:solidFill>
                </a:uFill>
                <a:latin typeface="Source Sans Pro Semibold"/>
              </a:rPr>
              <a:t>Paul Desgranges</a:t>
            </a:r>
            <a:endParaRPr b="0" lang="fr-FR" sz="1800" spc="-1" strike="noStrike">
              <a:solidFill>
                <a:srgbClr val="000000"/>
              </a:solidFill>
              <a:uFill>
                <a:solidFill>
                  <a:srgbClr val="ffffff"/>
                </a:solidFill>
              </a:uFill>
              <a:latin typeface="Arial"/>
            </a:endParaRPr>
          </a:p>
        </p:txBody>
      </p:sp>
      <p:pic>
        <p:nvPicPr>
          <p:cNvPr id="41" name="" descr=""/>
          <p:cNvPicPr/>
          <p:nvPr/>
        </p:nvPicPr>
        <p:blipFill>
          <a:blip r:embed="rId1"/>
          <a:stretch/>
        </p:blipFill>
        <p:spPr>
          <a:xfrm>
            <a:off x="3924000" y="1692000"/>
            <a:ext cx="2051640" cy="205164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60000" y="301320"/>
            <a:ext cx="4463640" cy="958320"/>
          </a:xfrm>
          <a:prstGeom prst="rect">
            <a:avLst/>
          </a:prstGeom>
          <a:noFill/>
          <a:ln>
            <a:noFill/>
          </a:ln>
        </p:spPr>
        <p:style>
          <a:lnRef idx="0"/>
          <a:fillRef idx="0"/>
          <a:effectRef idx="0"/>
          <a:fontRef idx="minor"/>
        </p:style>
        <p:txBody>
          <a:bodyPr lIns="0" rIns="0" tIns="0" bIns="0" anchor="ctr"/>
          <a:p>
            <a:r>
              <a:rPr b="1" lang="fr-FR" sz="3600" spc="-1" strike="noStrike">
                <a:solidFill>
                  <a:srgbClr val="ffffff"/>
                </a:solidFill>
                <a:uFill>
                  <a:solidFill>
                    <a:srgbClr val="ffffff"/>
                  </a:solidFill>
                </a:uFill>
                <a:latin typeface="Source Sans Pro Black"/>
              </a:rPr>
              <a:t>Utilisation OSM :           HOT </a:t>
            </a:r>
            <a:endParaRPr b="0" lang="fr-FR" sz="1800" spc="-1" strike="noStrike">
              <a:solidFill>
                <a:srgbClr val="000000"/>
              </a:solidFill>
              <a:uFill>
                <a:solidFill>
                  <a:srgbClr val="ffffff"/>
                </a:solidFill>
              </a:uFill>
              <a:latin typeface="Arial"/>
            </a:endParaRPr>
          </a:p>
        </p:txBody>
      </p:sp>
      <p:sp>
        <p:nvSpPr>
          <p:cNvPr id="163" name="CustomShape 2"/>
          <p:cNvSpPr/>
          <p:nvPr/>
        </p:nvSpPr>
        <p:spPr>
          <a:xfrm>
            <a:off x="360000" y="1800000"/>
            <a:ext cx="9647640" cy="791640"/>
          </a:xfrm>
          <a:prstGeom prst="rect">
            <a:avLst/>
          </a:prstGeom>
          <a:noFill/>
          <a:ln>
            <a:noFill/>
          </a:ln>
        </p:spPr>
        <p:style>
          <a:lnRef idx="0"/>
          <a:fillRef idx="0"/>
          <a:effectRef idx="0"/>
          <a:fontRef idx="minor"/>
        </p:style>
        <p:txBody>
          <a:bodyPr lIns="0" rIns="0" tIns="0" bIns="0"/>
          <a:p>
            <a:pPr marL="432000" indent="-323640">
              <a:lnSpc>
                <a:spcPct val="100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Des cartes gratuites et à jour constituent une ressource critique quand les organisations de secours veulent répondre à une situation d’urgence lors d’une catastrophe humanitaire ou d’une crise politique. HOT coordonne les efforts des bénévoles OSM du monde entier qui, en réaction à une situation de crise, numérisent de l’</a:t>
            </a:r>
            <a:r>
              <a:rPr b="1" lang="fr-FR" sz="3200" spc="-1" strike="noStrike" u="sng">
                <a:solidFill>
                  <a:srgbClr val="0000ff"/>
                </a:solidFill>
                <a:uFill>
                  <a:solidFill>
                    <a:srgbClr val="ffffff"/>
                  </a:solidFill>
                </a:uFill>
                <a:latin typeface="Source Sans Pro Semibold"/>
                <a:hlinkClick r:id="rId1"/>
              </a:rPr>
              <a:t>imagerie aérienne</a:t>
            </a:r>
            <a:r>
              <a:rPr b="1" lang="fr-FR" sz="3200" spc="-1" strike="noStrike">
                <a:solidFill>
                  <a:srgbClr val="2c3e50"/>
                </a:solidFill>
                <a:uFill>
                  <a:solidFill>
                    <a:srgbClr val="ffffff"/>
                  </a:solidFill>
                </a:uFill>
                <a:latin typeface="Source Sans Pro Semibold"/>
              </a:rPr>
              <a:t> pour fournir des cartes avec au minimum la voirie et le bâti. En partenariat avec les ONG, HOT focalise les efforts là où les besoins sont les plus urgents. HOT fait le lien entre la communauté OSM et les ONG.</a:t>
            </a:r>
            <a:endParaRPr b="0" lang="fr-FR" sz="1800" spc="-1" strike="noStrike">
              <a:solidFill>
                <a:srgbClr val="000000"/>
              </a:solidFill>
              <a:uFill>
                <a:solidFill>
                  <a:srgbClr val="ffffff"/>
                </a:solidFill>
              </a:uFill>
              <a:latin typeface="Arial"/>
            </a:endParaRPr>
          </a:p>
          <a:p>
            <a:pPr marL="432000" indent="-323640">
              <a:lnSpc>
                <a:spcPct val="100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  </a:t>
            </a:r>
            <a:endParaRPr b="0" lang="fr-FR" sz="1800" spc="-1" strike="noStrike">
              <a:solidFill>
                <a:srgbClr val="000000"/>
              </a:solidFill>
              <a:uFill>
                <a:solidFill>
                  <a:srgbClr val="ffffff"/>
                </a:solidFill>
              </a:uFill>
              <a:latin typeface="Arial"/>
            </a:endParaRPr>
          </a:p>
        </p:txBody>
      </p:sp>
      <p:pic>
        <p:nvPicPr>
          <p:cNvPr id="164" name="" descr=""/>
          <p:cNvPicPr/>
          <p:nvPr/>
        </p:nvPicPr>
        <p:blipFill>
          <a:blip r:embed="rId2"/>
          <a:stretch/>
        </p:blipFill>
        <p:spPr>
          <a:xfrm>
            <a:off x="6270120" y="144000"/>
            <a:ext cx="3593520" cy="1320120"/>
          </a:xfrm>
          <a:prstGeom prst="rect">
            <a:avLst/>
          </a:prstGeom>
          <a:ln>
            <a:noFill/>
          </a:ln>
        </p:spPr>
      </p:pic>
      <p:pic>
        <p:nvPicPr>
          <p:cNvPr id="165" name="" descr=""/>
          <p:cNvPicPr/>
          <p:nvPr/>
        </p:nvPicPr>
        <p:blipFill>
          <a:blip r:embed="rId3"/>
          <a:stretch/>
        </p:blipFill>
        <p:spPr>
          <a:xfrm>
            <a:off x="3453840" y="4752000"/>
            <a:ext cx="3025800" cy="1722240"/>
          </a:xfrm>
          <a:prstGeom prst="rect">
            <a:avLst/>
          </a:prstGeom>
          <a:ln>
            <a:noFill/>
          </a:ln>
        </p:spPr>
      </p:pic>
      <p:pic>
        <p:nvPicPr>
          <p:cNvPr id="166" name="" descr=""/>
          <p:cNvPicPr/>
          <p:nvPr/>
        </p:nvPicPr>
        <p:blipFill>
          <a:blip r:embed="rId4"/>
          <a:stretch/>
        </p:blipFill>
        <p:spPr>
          <a:xfrm>
            <a:off x="374400" y="2376000"/>
            <a:ext cx="2865240" cy="1799640"/>
          </a:xfrm>
          <a:prstGeom prst="rect">
            <a:avLst/>
          </a:prstGeom>
          <a:ln>
            <a:noFill/>
          </a:ln>
        </p:spPr>
      </p:pic>
      <p:pic>
        <p:nvPicPr>
          <p:cNvPr id="167" name="" descr=""/>
          <p:cNvPicPr/>
          <p:nvPr/>
        </p:nvPicPr>
        <p:blipFill>
          <a:blip r:embed="rId5"/>
          <a:stretch/>
        </p:blipFill>
        <p:spPr>
          <a:xfrm>
            <a:off x="3504600" y="2361960"/>
            <a:ext cx="2903040" cy="1813680"/>
          </a:xfrm>
          <a:prstGeom prst="rect">
            <a:avLst/>
          </a:prstGeom>
          <a:ln>
            <a:noFill/>
          </a:ln>
        </p:spPr>
      </p:pic>
      <p:pic>
        <p:nvPicPr>
          <p:cNvPr id="168" name="" descr=""/>
          <p:cNvPicPr/>
          <p:nvPr/>
        </p:nvPicPr>
        <p:blipFill>
          <a:blip r:embed="rId6"/>
          <a:stretch/>
        </p:blipFill>
        <p:spPr>
          <a:xfrm>
            <a:off x="6624000" y="2376000"/>
            <a:ext cx="3023640" cy="1852920"/>
          </a:xfrm>
          <a:prstGeom prst="rect">
            <a:avLst/>
          </a:prstGeom>
          <a:ln>
            <a:noFill/>
          </a:ln>
        </p:spPr>
      </p:pic>
      <p:sp>
        <p:nvSpPr>
          <p:cNvPr id="169" name="CustomShape 3"/>
          <p:cNvSpPr/>
          <p:nvPr/>
        </p:nvSpPr>
        <p:spPr>
          <a:xfrm>
            <a:off x="1638720" y="4176000"/>
            <a:ext cx="7648920" cy="402480"/>
          </a:xfrm>
          <a:prstGeom prst="rect">
            <a:avLst/>
          </a:prstGeom>
          <a:noFill/>
          <a:ln>
            <a:noFill/>
          </a:ln>
        </p:spPr>
        <p:style>
          <a:lnRef idx="0"/>
          <a:fillRef idx="0"/>
          <a:effectRef idx="0"/>
          <a:fontRef idx="minor"/>
        </p:style>
        <p:txBody>
          <a:bodyPr lIns="90000" rIns="90000" tIns="45000" bIns="45000"/>
          <a:p>
            <a:r>
              <a:rPr b="0" lang="fr-FR" sz="2200" spc="-1" strike="noStrike">
                <a:solidFill>
                  <a:srgbClr val="000000"/>
                </a:solidFill>
                <a:uFill>
                  <a:solidFill>
                    <a:srgbClr val="ffffff"/>
                  </a:solidFill>
                </a:uFill>
                <a:latin typeface="Arial"/>
              </a:rPr>
              <a:t>Crise Humanitaire en Haïti en 2010 : début du HOT</a:t>
            </a:r>
            <a:endParaRPr b="0" lang="fr-FR" sz="1800" spc="-1" strike="noStrike">
              <a:solidFill>
                <a:srgbClr val="000000"/>
              </a:solidFill>
              <a:uFill>
                <a:solidFill>
                  <a:srgbClr val="ffffff"/>
                </a:solidFill>
              </a:uFill>
              <a:latin typeface="Arial"/>
            </a:endParaRPr>
          </a:p>
        </p:txBody>
      </p:sp>
      <p:sp>
        <p:nvSpPr>
          <p:cNvPr id="170" name="CustomShape 4"/>
          <p:cNvSpPr/>
          <p:nvPr/>
        </p:nvSpPr>
        <p:spPr>
          <a:xfrm>
            <a:off x="2088000" y="6408000"/>
            <a:ext cx="6479640" cy="498960"/>
          </a:xfrm>
          <a:prstGeom prst="rect">
            <a:avLst/>
          </a:prstGeom>
          <a:noFill/>
          <a:ln>
            <a:noFill/>
          </a:ln>
        </p:spPr>
        <p:style>
          <a:lnRef idx="0"/>
          <a:fillRef idx="0"/>
          <a:effectRef idx="0"/>
          <a:fontRef idx="minor"/>
        </p:style>
        <p:txBody>
          <a:bodyPr lIns="90000" rIns="90000" tIns="45000" bIns="45000"/>
          <a:p>
            <a:r>
              <a:rPr b="0" lang="fr-FR" sz="2200" spc="-1" strike="noStrike">
                <a:solidFill>
                  <a:srgbClr val="000000"/>
                </a:solidFill>
                <a:uFill>
                  <a:solidFill>
                    <a:srgbClr val="ffffff"/>
                  </a:solidFill>
                </a:uFill>
                <a:latin typeface="Arial"/>
              </a:rPr>
              <a:t> </a:t>
            </a:r>
            <a:r>
              <a:rPr b="0" lang="fr-FR" sz="2200" spc="-1" strike="noStrike">
                <a:solidFill>
                  <a:srgbClr val="000000"/>
                </a:solidFill>
                <a:uFill>
                  <a:solidFill>
                    <a:srgbClr val="ffffff"/>
                  </a:solidFill>
                </a:uFill>
                <a:latin typeface="Arial"/>
              </a:rPr>
              <a:t>HOT OSM #2379 - Camp Yumbe, Uganda - MSF</a:t>
            </a:r>
            <a:endParaRPr b="0" lang="fr-FR" sz="1800" spc="-1" strike="noStrike">
              <a:solidFill>
                <a:srgbClr val="000000"/>
              </a:solidFill>
              <a:uFill>
                <a:solidFill>
                  <a:srgbClr val="ffffff"/>
                </a:solidFill>
              </a:uFill>
              <a:latin typeface="Arial"/>
            </a:endParaRPr>
          </a:p>
        </p:txBody>
      </p:sp>
      <p:sp>
        <p:nvSpPr>
          <p:cNvPr id="171" name="CustomShape 5"/>
          <p:cNvSpPr/>
          <p:nvPr/>
        </p:nvSpPr>
        <p:spPr>
          <a:xfrm>
            <a:off x="3168000" y="6781680"/>
            <a:ext cx="3239640" cy="345960"/>
          </a:xfrm>
          <a:prstGeom prst="rect">
            <a:avLst/>
          </a:prstGeom>
          <a:noFill/>
          <a:ln>
            <a:noFill/>
          </a:ln>
        </p:spPr>
        <p:style>
          <a:lnRef idx="0"/>
          <a:fillRef idx="0"/>
          <a:effectRef idx="0"/>
          <a:fontRef idx="minor"/>
        </p:style>
        <p:txBody>
          <a:bodyPr lIns="90000" rIns="90000" tIns="45000" bIns="45000"/>
          <a:p>
            <a:r>
              <a:rPr b="0" lang="fr-FR" sz="1800" spc="-1" strike="noStrike" u="sng">
                <a:solidFill>
                  <a:srgbClr val="0000ff"/>
                </a:solidFill>
                <a:uFill>
                  <a:solidFill>
                    <a:srgbClr val="ffffff"/>
                  </a:solidFill>
                </a:uFill>
                <a:latin typeface="Arial"/>
                <a:hlinkClick r:id="rId7"/>
              </a:rPr>
              <a:t>HOT OSM : Hurricane Irma</a:t>
            </a:r>
            <a:endParaRPr b="0" lang="fr-FR"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144000" y="216000"/>
            <a:ext cx="5903640" cy="1439640"/>
          </a:xfrm>
          <a:prstGeom prst="rect">
            <a:avLst/>
          </a:prstGeom>
          <a:noFill/>
          <a:ln>
            <a:noFill/>
          </a:ln>
        </p:spPr>
        <p:style>
          <a:lnRef idx="0"/>
          <a:fillRef idx="0"/>
          <a:effectRef idx="0"/>
          <a:fontRef idx="minor"/>
        </p:style>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Utilisation d’OSM :             CartONG</a:t>
            </a:r>
            <a:endParaRPr b="0" lang="fr-FR" sz="1800" spc="-1" strike="noStrike">
              <a:solidFill>
                <a:srgbClr val="000000"/>
              </a:solidFill>
              <a:uFill>
                <a:solidFill>
                  <a:srgbClr val="ffffff"/>
                </a:solidFill>
              </a:uFill>
              <a:latin typeface="Arial"/>
            </a:endParaRPr>
          </a:p>
          <a:p>
            <a:r>
              <a:rPr b="1" lang="fr-FR" sz="600" spc="-1" strike="noStrike">
                <a:solidFill>
                  <a:srgbClr val="ffffff"/>
                </a:solidFill>
                <a:uFill>
                  <a:solidFill>
                    <a:srgbClr val="ffffff"/>
                  </a:solidFill>
                </a:uFill>
                <a:latin typeface="Source Sans Pro Black"/>
              </a:rPr>
              <a:t>source : Association CartONG </a:t>
            </a:r>
            <a:r>
              <a:rPr b="1" lang="fr-FR" sz="600" spc="-1" strike="noStrike" u="sng">
                <a:solidFill>
                  <a:srgbClr val="0000ff"/>
                </a:solidFill>
                <a:uFill>
                  <a:solidFill>
                    <a:srgbClr val="ffffff"/>
                  </a:solidFill>
                </a:uFill>
                <a:latin typeface="Source Sans Pro Black"/>
                <a:hlinkClick r:id="rId1"/>
              </a:rPr>
              <a:t>http://www.cartong.org/fr</a:t>
            </a:r>
            <a:endParaRPr b="0" lang="fr-FR" sz="1800" spc="-1" strike="noStrike">
              <a:solidFill>
                <a:srgbClr val="000000"/>
              </a:solidFill>
              <a:uFill>
                <a:solidFill>
                  <a:srgbClr val="ffffff"/>
                </a:solidFill>
              </a:uFill>
              <a:latin typeface="Arial"/>
            </a:endParaRPr>
          </a:p>
        </p:txBody>
      </p:sp>
      <p:sp>
        <p:nvSpPr>
          <p:cNvPr id="173" name="CustomShape 2"/>
          <p:cNvSpPr/>
          <p:nvPr/>
        </p:nvSpPr>
        <p:spPr>
          <a:xfrm>
            <a:off x="216000" y="1656000"/>
            <a:ext cx="9719640" cy="539640"/>
          </a:xfrm>
          <a:prstGeom prst="rect">
            <a:avLst/>
          </a:prstGeom>
          <a:noFill/>
          <a:ln>
            <a:noFill/>
          </a:ln>
        </p:spPr>
        <p:style>
          <a:lnRef idx="0"/>
          <a:fillRef idx="0"/>
          <a:effectRef idx="0"/>
          <a:fontRef idx="minor"/>
        </p:style>
        <p:txBody>
          <a:bodyPr lIns="0" rIns="0" tIns="0" bIns="0"/>
          <a:p>
            <a:pPr marL="432000" indent="-323640">
              <a:lnSpc>
                <a:spcPct val="100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Cartographie humanitaire : réfugiés, logistique humanitaire, santé publique, catastrophes naturelles, environnement, changements climatiques</a:t>
            </a:r>
            <a:endParaRPr b="0" lang="fr-FR" sz="1800" spc="-1" strike="noStrike">
              <a:solidFill>
                <a:srgbClr val="000000"/>
              </a:solidFill>
              <a:uFill>
                <a:solidFill>
                  <a:srgbClr val="ffffff"/>
                </a:solidFill>
              </a:uFill>
              <a:latin typeface="Arial"/>
            </a:endParaRPr>
          </a:p>
          <a:p>
            <a:pPr marL="432000" indent="-323640">
              <a:lnSpc>
                <a:spcPct val="100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Travaille avec organisations internationales, ONG, associations locales    </a:t>
            </a:r>
            <a:endParaRPr b="0" lang="fr-FR" sz="1800" spc="-1" strike="noStrike">
              <a:solidFill>
                <a:srgbClr val="000000"/>
              </a:solidFill>
              <a:uFill>
                <a:solidFill>
                  <a:srgbClr val="ffffff"/>
                </a:solidFill>
              </a:uFill>
              <a:latin typeface="Arial"/>
            </a:endParaRPr>
          </a:p>
        </p:txBody>
      </p:sp>
      <p:pic>
        <p:nvPicPr>
          <p:cNvPr id="174" name="" descr=""/>
          <p:cNvPicPr/>
          <p:nvPr/>
        </p:nvPicPr>
        <p:blipFill>
          <a:blip r:embed="rId2"/>
          <a:stretch/>
        </p:blipFill>
        <p:spPr>
          <a:xfrm>
            <a:off x="6947280" y="144000"/>
            <a:ext cx="2988360" cy="1367640"/>
          </a:xfrm>
          <a:prstGeom prst="rect">
            <a:avLst/>
          </a:prstGeom>
          <a:ln>
            <a:noFill/>
          </a:ln>
        </p:spPr>
      </p:pic>
      <p:pic>
        <p:nvPicPr>
          <p:cNvPr id="175" name="" descr=""/>
          <p:cNvPicPr/>
          <p:nvPr/>
        </p:nvPicPr>
        <p:blipFill>
          <a:blip r:embed="rId3"/>
          <a:stretch/>
        </p:blipFill>
        <p:spPr>
          <a:xfrm>
            <a:off x="4968000" y="5616000"/>
            <a:ext cx="2229840" cy="1326600"/>
          </a:xfrm>
          <a:prstGeom prst="rect">
            <a:avLst/>
          </a:prstGeom>
          <a:ln>
            <a:noFill/>
          </a:ln>
        </p:spPr>
      </p:pic>
      <p:pic>
        <p:nvPicPr>
          <p:cNvPr id="176" name="" descr=""/>
          <p:cNvPicPr/>
          <p:nvPr/>
        </p:nvPicPr>
        <p:blipFill>
          <a:blip r:embed="rId4"/>
          <a:stretch/>
        </p:blipFill>
        <p:spPr>
          <a:xfrm>
            <a:off x="2562480" y="5616000"/>
            <a:ext cx="2189160" cy="1295640"/>
          </a:xfrm>
          <a:prstGeom prst="rect">
            <a:avLst/>
          </a:prstGeom>
          <a:ln>
            <a:noFill/>
          </a:ln>
        </p:spPr>
      </p:pic>
      <p:pic>
        <p:nvPicPr>
          <p:cNvPr id="177" name="" descr=""/>
          <p:cNvPicPr/>
          <p:nvPr/>
        </p:nvPicPr>
        <p:blipFill>
          <a:blip r:embed="rId5"/>
          <a:stretch/>
        </p:blipFill>
        <p:spPr>
          <a:xfrm>
            <a:off x="7476840" y="5544000"/>
            <a:ext cx="2314800" cy="1431000"/>
          </a:xfrm>
          <a:prstGeom prst="rect">
            <a:avLst/>
          </a:prstGeom>
          <a:ln>
            <a:noFill/>
          </a:ln>
        </p:spPr>
      </p:pic>
      <p:sp>
        <p:nvSpPr>
          <p:cNvPr id="178" name="CustomShape 3"/>
          <p:cNvSpPr/>
          <p:nvPr/>
        </p:nvSpPr>
        <p:spPr>
          <a:xfrm>
            <a:off x="-144000" y="5760000"/>
            <a:ext cx="3095640" cy="1079640"/>
          </a:xfrm>
          <a:prstGeom prst="rect">
            <a:avLst/>
          </a:prstGeom>
          <a:noFill/>
          <a:ln>
            <a:noFill/>
          </a:ln>
        </p:spPr>
        <p:style>
          <a:lnRef idx="0"/>
          <a:fillRef idx="0"/>
          <a:effectRef idx="0"/>
          <a:fontRef idx="minor"/>
        </p:style>
        <p:txBody>
          <a:bodyPr lIns="0" rIns="0" tIns="0" bIns="0"/>
          <a:p>
            <a:pPr marL="432000" indent="-323640">
              <a:lnSpc>
                <a:spcPct val="100000"/>
              </a:lnSpc>
              <a:buClr>
                <a:srgbClr val="2c3e50"/>
              </a:buClr>
              <a:buSzPct val="45000"/>
              <a:buFont typeface="Wingdings" charset="2"/>
              <a:buChar char=""/>
            </a:pPr>
            <a:r>
              <a:rPr b="1" lang="fr-FR" sz="1800" spc="-1" strike="noStrike">
                <a:solidFill>
                  <a:srgbClr val="2c3e50"/>
                </a:solidFill>
                <a:uFill>
                  <a:solidFill>
                    <a:srgbClr val="ffffff"/>
                  </a:solidFill>
                </a:uFill>
                <a:latin typeface="Source Sans Pro Semibold"/>
              </a:rPr>
              <a:t>Soudan/Ouganda</a:t>
            </a:r>
            <a:r>
              <a:rPr b="1" lang="fr-FR" sz="1800" spc="-1" strike="noStrike" u="sng">
                <a:solidFill>
                  <a:srgbClr val="0000ff"/>
                </a:solidFill>
                <a:uFill>
                  <a:solidFill>
                    <a:srgbClr val="ffffff"/>
                  </a:solidFill>
                </a:uFill>
                <a:latin typeface="Source Sans Pro Semibold"/>
                <a:hlinkClick r:id="rId6"/>
              </a:rPr>
              <a:t>Bidibidi</a:t>
            </a:r>
            <a:r>
              <a:rPr b="1" lang="fr-FR" sz="1800" spc="-1" strike="noStrike">
                <a:solidFill>
                  <a:srgbClr val="2c3e50"/>
                </a:solidFill>
                <a:uFill>
                  <a:solidFill>
                    <a:srgbClr val="ffffff"/>
                  </a:solidFill>
                </a:uFill>
                <a:latin typeface="Source Sans Pro Semibold"/>
              </a:rPr>
              <a:t> Yumbe</a:t>
            </a:r>
            <a:r>
              <a:rPr b="1" lang="fr-FR" sz="3200" spc="-1" strike="noStrike">
                <a:solidFill>
                  <a:srgbClr val="2c3e50"/>
                </a:solidFill>
                <a:uFill>
                  <a:solidFill>
                    <a:srgbClr val="ffffff"/>
                  </a:solidFill>
                </a:uFill>
                <a:latin typeface="Source Sans Pro Semibold"/>
              </a:rPr>
              <a:t>   </a:t>
            </a:r>
            <a:endParaRPr b="0" lang="fr-FR" sz="1800" spc="-1" strike="noStrike">
              <a:solidFill>
                <a:srgbClr val="000000"/>
              </a:solidFill>
              <a:uFill>
                <a:solidFill>
                  <a:srgbClr val="ffffff"/>
                </a:solidFill>
              </a:uFill>
              <a:latin typeface="Arial"/>
            </a:endParaRPr>
          </a:p>
        </p:txBody>
      </p:sp>
      <p:pic>
        <p:nvPicPr>
          <p:cNvPr id="179" name="" descr=""/>
          <p:cNvPicPr/>
          <p:nvPr/>
        </p:nvPicPr>
        <p:blipFill>
          <a:blip r:embed="rId7"/>
          <a:stretch/>
        </p:blipFill>
        <p:spPr>
          <a:xfrm>
            <a:off x="360000" y="2234520"/>
            <a:ext cx="2994840" cy="1725120"/>
          </a:xfrm>
          <a:prstGeom prst="rect">
            <a:avLst/>
          </a:prstGeom>
          <a:ln>
            <a:noFill/>
          </a:ln>
        </p:spPr>
      </p:pic>
      <p:pic>
        <p:nvPicPr>
          <p:cNvPr id="180" name="" descr=""/>
          <p:cNvPicPr/>
          <p:nvPr/>
        </p:nvPicPr>
        <p:blipFill>
          <a:blip r:embed="rId8"/>
          <a:stretch/>
        </p:blipFill>
        <p:spPr>
          <a:xfrm>
            <a:off x="3425760" y="2160000"/>
            <a:ext cx="3053880" cy="1727640"/>
          </a:xfrm>
          <a:prstGeom prst="rect">
            <a:avLst/>
          </a:prstGeom>
          <a:ln>
            <a:noFill/>
          </a:ln>
        </p:spPr>
      </p:pic>
      <p:pic>
        <p:nvPicPr>
          <p:cNvPr id="181" name="" descr=""/>
          <p:cNvPicPr/>
          <p:nvPr/>
        </p:nvPicPr>
        <p:blipFill>
          <a:blip r:embed="rId9"/>
          <a:stretch/>
        </p:blipFill>
        <p:spPr>
          <a:xfrm>
            <a:off x="6624000" y="2187360"/>
            <a:ext cx="3095640" cy="1772280"/>
          </a:xfrm>
          <a:prstGeom prst="rect">
            <a:avLst/>
          </a:prstGeom>
          <a:ln>
            <a:noFill/>
          </a:ln>
        </p:spPr>
      </p:pic>
      <p:pic>
        <p:nvPicPr>
          <p:cNvPr id="182" name="" descr=""/>
          <p:cNvPicPr/>
          <p:nvPr/>
        </p:nvPicPr>
        <p:blipFill>
          <a:blip r:embed="rId10"/>
          <a:stretch/>
        </p:blipFill>
        <p:spPr>
          <a:xfrm>
            <a:off x="1935720" y="4087440"/>
            <a:ext cx="6127920" cy="138420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360000" y="301320"/>
            <a:ext cx="9359640" cy="958320"/>
          </a:xfrm>
          <a:prstGeom prst="rect">
            <a:avLst/>
          </a:prstGeom>
          <a:noFill/>
          <a:ln>
            <a:noFill/>
          </a:ln>
        </p:spPr>
        <p:style>
          <a:lnRef idx="0"/>
          <a:fillRef idx="0"/>
          <a:effectRef idx="0"/>
          <a:fontRef idx="minor"/>
        </p:style>
        <p:txBody>
          <a:bodyPr lIns="0" rIns="0" tIns="0" bIns="0" anchor="ctr"/>
          <a:p>
            <a:pPr algn="ctr">
              <a:lnSpc>
                <a:spcPct val="100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Crédits &amp; License</a:t>
            </a:r>
            <a:endParaRPr b="0" lang="fr-FR" sz="1800" spc="-1" strike="noStrike">
              <a:solidFill>
                <a:srgbClr val="000000"/>
              </a:solidFill>
              <a:uFill>
                <a:solidFill>
                  <a:srgbClr val="ffffff"/>
                </a:solidFill>
              </a:uFill>
              <a:latin typeface="Arial"/>
            </a:endParaRPr>
          </a:p>
        </p:txBody>
      </p:sp>
      <p:sp>
        <p:nvSpPr>
          <p:cNvPr id="184" name="CustomShape 2"/>
          <p:cNvSpPr/>
          <p:nvPr/>
        </p:nvSpPr>
        <p:spPr>
          <a:xfrm>
            <a:off x="360000" y="1980000"/>
            <a:ext cx="9359640" cy="5039640"/>
          </a:xfrm>
          <a:prstGeom prst="rect">
            <a:avLst/>
          </a:prstGeom>
          <a:noFill/>
          <a:ln>
            <a:noFill/>
          </a:ln>
        </p:spPr>
        <p:style>
          <a:lnRef idx="0"/>
          <a:fillRef idx="0"/>
          <a:effectRef idx="0"/>
          <a:fontRef idx="minor"/>
        </p:style>
        <p:txBody>
          <a:bodyPr lIns="0" rIns="0" tIns="0" bIns="0"/>
          <a:p>
            <a:pPr algn="ctr">
              <a:lnSpc>
                <a:spcPct val="100000"/>
              </a:lnSpc>
            </a:pPr>
            <a:r>
              <a:rPr b="1" lang="fr-FR" sz="1600" spc="-1" strike="noStrike">
                <a:solidFill>
                  <a:srgbClr val="000000"/>
                </a:solidFill>
                <a:uFill>
                  <a:solidFill>
                    <a:srgbClr val="ffffff"/>
                  </a:solidFill>
                </a:uFill>
                <a:latin typeface="Arial"/>
              </a:rPr>
              <a:t>Présentation © Paul Desgranges 2017  desgranges.paul@neuf.fr</a:t>
            </a:r>
            <a:endParaRPr b="0" lang="fr-FR" sz="1800" spc="-1" strike="noStrike">
              <a:solidFill>
                <a:srgbClr val="000000"/>
              </a:solidFill>
              <a:uFill>
                <a:solidFill>
                  <a:srgbClr val="ffffff"/>
                </a:solidFill>
              </a:uFill>
              <a:latin typeface="Arial"/>
            </a:endParaRPr>
          </a:p>
          <a:p>
            <a:pPr algn="ctr">
              <a:lnSpc>
                <a:spcPct val="100000"/>
              </a:lnSpc>
            </a:pPr>
            <a:r>
              <a:rPr b="1" lang="fr-FR" sz="1600" spc="-1" strike="noStrike">
                <a:solidFill>
                  <a:srgbClr val="000000"/>
                </a:solidFill>
                <a:uFill>
                  <a:solidFill>
                    <a:srgbClr val="ffffff"/>
                  </a:solidFill>
                </a:uFill>
                <a:latin typeface="Arial"/>
              </a:rPr>
              <a:t>Licence : Creative Commons By – SA 3.0 – (By) Attribution – (SA) Partage dans les mêmes conditions – </a:t>
            </a:r>
            <a:r>
              <a:rPr b="1" lang="fr-FR" sz="1600" spc="-1" strike="noStrike" u="sng">
                <a:solidFill>
                  <a:srgbClr val="0000ff"/>
                </a:solidFill>
                <a:uFill>
                  <a:solidFill>
                    <a:srgbClr val="ffffff"/>
                  </a:solidFill>
                </a:uFill>
                <a:latin typeface="Arial"/>
                <a:hlinkClick r:id="rId1"/>
              </a:rPr>
              <a:t>http://creativecommons.org/licenses/by-sa/3.0/fr/</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p>
            <a:pPr marL="432000" indent="-323640">
              <a:lnSpc>
                <a:spcPct val="100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2 «Données ouvertes vs Données contributives» s’inspire d’une présentation de Benoît Fournier                       «</a:t>
            </a:r>
            <a:r>
              <a:rPr b="1" lang="fr-FR" sz="1000" spc="-1" strike="noStrike" u="sng">
                <a:solidFill>
                  <a:srgbClr val="0000ff"/>
                </a:solidFill>
                <a:uFill>
                  <a:solidFill>
                    <a:srgbClr val="ffffff"/>
                  </a:solidFill>
                </a:uFill>
                <a:latin typeface="Source Sans Pro Semibold"/>
                <a:hlinkClick r:id="rId2"/>
              </a:rPr>
              <a:t>La donnée participative et ouverte en géographie</a:t>
            </a:r>
            <a:r>
              <a:rPr b="1" lang="fr-FR" sz="1000" spc="-1" strike="noStrike">
                <a:solidFill>
                  <a:srgbClr val="2c3e50"/>
                </a:solidFill>
                <a:uFill>
                  <a:solidFill>
                    <a:srgbClr val="ffffff"/>
                  </a:solidFill>
                </a:uFill>
                <a:latin typeface="Source Sans Pro Semibold"/>
              </a:rPr>
              <a:t>»</a:t>
            </a:r>
            <a:endParaRPr b="0" lang="fr-FR" sz="1800" spc="-1" strike="noStrike">
              <a:solidFill>
                <a:srgbClr val="000000"/>
              </a:solidFill>
              <a:uFill>
                <a:solidFill>
                  <a:srgbClr val="ffffff"/>
                </a:solidFill>
              </a:uFill>
              <a:latin typeface="Arial"/>
            </a:endParaRPr>
          </a:p>
          <a:p>
            <a:pPr marL="432000" indent="-323640">
              <a:lnSpc>
                <a:spcPct val="100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Les diapos 5 et 6 «OSM vs Wikipedia» s’inspirent d’une présentation de Guillaume Allègre                                                       «</a:t>
            </a:r>
            <a:r>
              <a:rPr b="1" lang="fr-FR" sz="1000" spc="-1" strike="noStrike" u="sng">
                <a:solidFill>
                  <a:srgbClr val="0000ff"/>
                </a:solidFill>
                <a:uFill>
                  <a:solidFill>
                    <a:srgbClr val="ffffff"/>
                  </a:solidFill>
                </a:uFill>
                <a:latin typeface="Source Sans Pro Semibold"/>
                <a:hlinkClick r:id="rId3"/>
              </a:rPr>
              <a:t>OpenStreetMap et Wikimedia, Similitudes et différences</a:t>
            </a:r>
            <a:r>
              <a:rPr b="1" lang="fr-FR" sz="1000" spc="-1" strike="noStrike">
                <a:solidFill>
                  <a:srgbClr val="2c3e50"/>
                </a:solidFill>
                <a:uFill>
                  <a:solidFill>
                    <a:srgbClr val="ffffff"/>
                  </a:solidFill>
                </a:uFill>
                <a:latin typeface="Source Sans Pro Semibold"/>
              </a:rPr>
              <a:t>» </a:t>
            </a:r>
            <a:endParaRPr b="0" lang="fr-FR" sz="1800" spc="-1" strike="noStrike">
              <a:solidFill>
                <a:srgbClr val="000000"/>
              </a:solidFill>
              <a:uFill>
                <a:solidFill>
                  <a:srgbClr val="ffffff"/>
                </a:solidFill>
              </a:uFill>
              <a:latin typeface="Arial"/>
            </a:endParaRPr>
          </a:p>
          <a:p>
            <a:pPr marL="432000" indent="-323640">
              <a:lnSpc>
                <a:spcPct val="100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8 «Utilisation d’OSM : JungleBus» présente des documents et données issus de </a:t>
            </a:r>
            <a:r>
              <a:rPr b="1" lang="fr-FR" sz="1000" spc="-1" strike="noStrike" u="sng">
                <a:solidFill>
                  <a:srgbClr val="0000ff"/>
                </a:solidFill>
                <a:uFill>
                  <a:solidFill>
                    <a:srgbClr val="ffffff"/>
                  </a:solidFill>
                </a:uFill>
                <a:latin typeface="Source Sans Pro Semibold"/>
                <a:hlinkClick r:id="rId4"/>
              </a:rPr>
              <a:t>JungleBus</a:t>
            </a:r>
            <a:r>
              <a:rPr b="1" lang="fr-FR" sz="1000" spc="-1" strike="noStrike">
                <a:solidFill>
                  <a:srgbClr val="2c3e50"/>
                </a:solidFill>
                <a:uFill>
                  <a:solidFill>
                    <a:srgbClr val="ffffff"/>
                  </a:solidFill>
                </a:uFill>
                <a:latin typeface="Source Sans Pro Semibold"/>
              </a:rPr>
              <a:t> et Florian Lainez</a:t>
            </a:r>
            <a:endParaRPr b="0" lang="fr-FR" sz="1800" spc="-1" strike="noStrike">
              <a:solidFill>
                <a:srgbClr val="000000"/>
              </a:solidFill>
              <a:uFill>
                <a:solidFill>
                  <a:srgbClr val="ffffff"/>
                </a:solidFill>
              </a:uFill>
              <a:latin typeface="Arial"/>
            </a:endParaRPr>
          </a:p>
          <a:p>
            <a:pPr marL="432000" indent="-323640">
              <a:lnSpc>
                <a:spcPct val="100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10 «Utilisation d’OSM : CartONG» présente des documents et données issus de l’</a:t>
            </a:r>
            <a:r>
              <a:rPr b="1" lang="fr-FR" sz="1000" spc="-1" strike="noStrike" u="sng">
                <a:solidFill>
                  <a:srgbClr val="0000ff"/>
                </a:solidFill>
                <a:uFill>
                  <a:solidFill>
                    <a:srgbClr val="ffffff"/>
                  </a:solidFill>
                </a:uFill>
                <a:latin typeface="Source Sans Pro Semibold"/>
                <a:hlinkClick r:id="rId5"/>
              </a:rPr>
              <a:t>association CartoNG</a:t>
            </a:r>
            <a:endParaRPr b="0" lang="fr-FR" sz="1800" spc="-1" strike="noStrike">
              <a:solidFill>
                <a:srgbClr val="000000"/>
              </a:solidFill>
              <a:uFill>
                <a:solidFill>
                  <a:srgbClr val="ffffff"/>
                </a:solidFill>
              </a:uFill>
              <a:latin typeface="Arial"/>
            </a:endParaRPr>
          </a:p>
          <a:p>
            <a:pPr>
              <a:lnSpc>
                <a:spcPct val="100000"/>
              </a:lnSpc>
            </a:pPr>
            <a:r>
              <a:rPr b="1" lang="fr-FR" sz="3200" spc="-1" strike="noStrike">
                <a:solidFill>
                  <a:srgbClr val="2c3e50"/>
                </a:solidFill>
                <a:uFill>
                  <a:solidFill>
                    <a:srgbClr val="ffffff"/>
                  </a:solidFill>
                </a:uFill>
                <a:latin typeface="Source Sans Pro Semibold"/>
              </a:rPr>
              <a:t>       </a:t>
            </a:r>
            <a:endParaRPr b="0" lang="fr-FR"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 name="CustomShape 1"/>
          <p:cNvSpPr/>
          <p:nvPr/>
        </p:nvSpPr>
        <p:spPr>
          <a:xfrm>
            <a:off x="360000" y="301320"/>
            <a:ext cx="9359640" cy="958320"/>
          </a:xfrm>
          <a:prstGeom prst="rect">
            <a:avLst/>
          </a:prstGeom>
          <a:noFill/>
          <a:ln>
            <a:noFill/>
          </a:ln>
        </p:spPr>
        <p:style>
          <a:lnRef idx="0"/>
          <a:fillRef idx="0"/>
          <a:effectRef idx="0"/>
          <a:fontRef idx="minor"/>
        </p:style>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Données ouvertes vs Données                      contributives</a:t>
            </a:r>
            <a:endParaRPr b="0" lang="fr-FR" sz="1800" spc="-1" strike="noStrike">
              <a:solidFill>
                <a:srgbClr val="000000"/>
              </a:solidFill>
              <a:uFill>
                <a:solidFill>
                  <a:srgbClr val="ffffff"/>
                </a:solidFill>
              </a:uFill>
              <a:latin typeface="Arial"/>
            </a:endParaRPr>
          </a:p>
          <a:p>
            <a:r>
              <a:rPr b="1" lang="fr-FR" sz="600" spc="-1" strike="noStrike">
                <a:solidFill>
                  <a:srgbClr val="ffffff"/>
                </a:solidFill>
                <a:uFill>
                  <a:solidFill>
                    <a:srgbClr val="ffffff"/>
                  </a:solidFill>
                </a:uFill>
                <a:latin typeface="Source Sans Pro Black"/>
              </a:rPr>
              <a:t>source :  </a:t>
            </a:r>
            <a:r>
              <a:rPr b="1" lang="fr-FR" sz="600" spc="-1" strike="noStrike" u="sng">
                <a:solidFill>
                  <a:srgbClr val="0000ff"/>
                </a:solidFill>
                <a:uFill>
                  <a:solidFill>
                    <a:srgbClr val="ffffff"/>
                  </a:solidFill>
                </a:uFill>
                <a:latin typeface="Source Sans Pro Black"/>
                <a:hlinkClick r:id="rId1"/>
              </a:rPr>
              <a:t>La donnée participative et ouverte en géographie</a:t>
            </a:r>
            <a:r>
              <a:rPr b="1" lang="fr-FR" sz="600" spc="-1" strike="noStrike">
                <a:solidFill>
                  <a:srgbClr val="ffffff"/>
                </a:solidFill>
                <a:uFill>
                  <a:solidFill>
                    <a:srgbClr val="ffffff"/>
                  </a:solidFill>
                </a:uFill>
                <a:latin typeface="Source Sans Pro Black"/>
              </a:rPr>
              <a:t>, par Benoît Fournier </a:t>
            </a:r>
            <a:endParaRPr b="0" lang="fr-FR" sz="1800" spc="-1" strike="noStrike">
              <a:solidFill>
                <a:srgbClr val="000000"/>
              </a:solidFill>
              <a:uFill>
                <a:solidFill>
                  <a:srgbClr val="ffffff"/>
                </a:solidFill>
              </a:uFill>
              <a:latin typeface="Arial"/>
            </a:endParaRPr>
          </a:p>
        </p:txBody>
      </p:sp>
      <p:sp>
        <p:nvSpPr>
          <p:cNvPr id="43" name="CustomShape 2"/>
          <p:cNvSpPr/>
          <p:nvPr/>
        </p:nvSpPr>
        <p:spPr>
          <a:xfrm>
            <a:off x="936000" y="1728000"/>
            <a:ext cx="1799640" cy="9356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fr-FR" sz="1800" spc="-1" strike="noStrike">
                <a:solidFill>
                  <a:srgbClr val="000000"/>
                </a:solidFill>
                <a:uFill>
                  <a:solidFill>
                    <a:srgbClr val="ffffff"/>
                  </a:solidFill>
                </a:uFill>
                <a:latin typeface="Arial"/>
                <a:ea typeface="DejaVu Sans"/>
              </a:rPr>
              <a:t>Données </a:t>
            </a:r>
            <a:endParaRPr b="0" lang="fr-FR"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ea typeface="DejaVu Sans"/>
              </a:rPr>
              <a:t>ouvertes</a:t>
            </a:r>
            <a:endParaRPr b="0" lang="fr-FR" sz="1800" spc="-1" strike="noStrike">
              <a:solidFill>
                <a:srgbClr val="000000"/>
              </a:solidFill>
              <a:uFill>
                <a:solidFill>
                  <a:srgbClr val="ffffff"/>
                </a:solidFill>
              </a:uFill>
              <a:latin typeface="Arial"/>
            </a:endParaRPr>
          </a:p>
        </p:txBody>
      </p:sp>
      <p:sp>
        <p:nvSpPr>
          <p:cNvPr id="44" name="CustomShape 3"/>
          <p:cNvSpPr/>
          <p:nvPr/>
        </p:nvSpPr>
        <p:spPr>
          <a:xfrm>
            <a:off x="1800000" y="3024000"/>
            <a:ext cx="431640" cy="431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45" name="CustomShape 4"/>
          <p:cNvSpPr/>
          <p:nvPr/>
        </p:nvSpPr>
        <p:spPr>
          <a:xfrm>
            <a:off x="1224000" y="3024000"/>
            <a:ext cx="431640" cy="431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46" name="CustomShape 5"/>
          <p:cNvSpPr/>
          <p:nvPr/>
        </p:nvSpPr>
        <p:spPr>
          <a:xfrm>
            <a:off x="2376000" y="3024000"/>
            <a:ext cx="431640" cy="431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47" name="CustomShape 6"/>
          <p:cNvSpPr/>
          <p:nvPr/>
        </p:nvSpPr>
        <p:spPr>
          <a:xfrm rot="4440000">
            <a:off x="1563120" y="2751840"/>
            <a:ext cx="347400" cy="218160"/>
          </a:xfrm>
          <a:custGeom>
            <a:avLst/>
            <a:gdLst/>
            <a:ahLst/>
            <a:rect l="l" t="t" r="r" b="b"/>
            <a:pathLst>
              <a:path w="967" h="609">
                <a:moveTo>
                  <a:pt x="0" y="152"/>
                </a:moveTo>
                <a:lnTo>
                  <a:pt x="725" y="152"/>
                </a:lnTo>
                <a:lnTo>
                  <a:pt x="725" y="0"/>
                </a:lnTo>
                <a:lnTo>
                  <a:pt x="966" y="304"/>
                </a:lnTo>
                <a:lnTo>
                  <a:pt x="724" y="608"/>
                </a:lnTo>
                <a:lnTo>
                  <a:pt x="725" y="455"/>
                </a:lnTo>
                <a:lnTo>
                  <a:pt x="0" y="456"/>
                </a:lnTo>
                <a:lnTo>
                  <a:pt x="0" y="152"/>
                </a:lnTo>
              </a:path>
            </a:pathLst>
          </a:custGeom>
          <a:solidFill>
            <a:srgbClr val="729fcf"/>
          </a:solidFill>
          <a:ln>
            <a:solidFill>
              <a:srgbClr val="3465a4"/>
            </a:solidFill>
          </a:ln>
        </p:spPr>
        <p:style>
          <a:lnRef idx="0"/>
          <a:fillRef idx="0"/>
          <a:effectRef idx="0"/>
          <a:fontRef idx="minor"/>
        </p:style>
      </p:sp>
      <p:sp>
        <p:nvSpPr>
          <p:cNvPr id="48" name="CustomShape 7"/>
          <p:cNvSpPr/>
          <p:nvPr/>
        </p:nvSpPr>
        <p:spPr>
          <a:xfrm>
            <a:off x="3240000" y="1734480"/>
            <a:ext cx="1799640" cy="93564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fr-FR" sz="1800" spc="-1" strike="noStrike">
                <a:solidFill>
                  <a:srgbClr val="000000"/>
                </a:solidFill>
                <a:uFill>
                  <a:solidFill>
                    <a:srgbClr val="ffffff"/>
                  </a:solidFill>
                </a:uFill>
                <a:latin typeface="Arial"/>
                <a:ea typeface="DejaVu Sans"/>
              </a:rPr>
              <a:t>Données </a:t>
            </a:r>
            <a:endParaRPr b="0" lang="fr-FR"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ea typeface="DejaVu Sans"/>
              </a:rPr>
              <a:t>contributives</a:t>
            </a:r>
            <a:endParaRPr b="0" lang="fr-FR" sz="1800" spc="-1" strike="noStrike">
              <a:solidFill>
                <a:srgbClr val="000000"/>
              </a:solidFill>
              <a:uFill>
                <a:solidFill>
                  <a:srgbClr val="ffffff"/>
                </a:solidFill>
              </a:uFill>
              <a:latin typeface="Arial"/>
            </a:endParaRPr>
          </a:p>
        </p:txBody>
      </p:sp>
      <p:sp>
        <p:nvSpPr>
          <p:cNvPr id="49" name="CustomShape 8"/>
          <p:cNvSpPr/>
          <p:nvPr/>
        </p:nvSpPr>
        <p:spPr>
          <a:xfrm>
            <a:off x="3888000" y="3024000"/>
            <a:ext cx="431640" cy="431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50" name="CustomShape 9"/>
          <p:cNvSpPr/>
          <p:nvPr/>
        </p:nvSpPr>
        <p:spPr>
          <a:xfrm>
            <a:off x="3312000" y="3024000"/>
            <a:ext cx="431640" cy="431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51" name="CustomShape 10"/>
          <p:cNvSpPr/>
          <p:nvPr/>
        </p:nvSpPr>
        <p:spPr>
          <a:xfrm>
            <a:off x="4464000" y="3024000"/>
            <a:ext cx="431640" cy="431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52" name="CustomShape 11"/>
          <p:cNvSpPr/>
          <p:nvPr/>
        </p:nvSpPr>
        <p:spPr>
          <a:xfrm rot="17280000">
            <a:off x="4137480" y="2732400"/>
            <a:ext cx="288000" cy="218160"/>
          </a:xfrm>
          <a:custGeom>
            <a:avLst/>
            <a:gdLst/>
            <a:ahLst/>
            <a:rect l="l" t="t" r="r" b="b"/>
            <a:pathLst>
              <a:path w="802" h="609">
                <a:moveTo>
                  <a:pt x="0" y="152"/>
                </a:moveTo>
                <a:lnTo>
                  <a:pt x="600" y="152"/>
                </a:lnTo>
                <a:lnTo>
                  <a:pt x="600" y="0"/>
                </a:lnTo>
                <a:lnTo>
                  <a:pt x="801" y="304"/>
                </a:lnTo>
                <a:lnTo>
                  <a:pt x="600" y="608"/>
                </a:lnTo>
                <a:lnTo>
                  <a:pt x="600" y="456"/>
                </a:lnTo>
                <a:lnTo>
                  <a:pt x="0" y="456"/>
                </a:lnTo>
                <a:lnTo>
                  <a:pt x="0" y="152"/>
                </a:lnTo>
              </a:path>
            </a:pathLst>
          </a:custGeom>
          <a:solidFill>
            <a:srgbClr val="729fcf"/>
          </a:solidFill>
          <a:ln>
            <a:solidFill>
              <a:srgbClr val="3465a4"/>
            </a:solidFill>
          </a:ln>
        </p:spPr>
        <p:style>
          <a:lnRef idx="0"/>
          <a:fillRef idx="0"/>
          <a:effectRef idx="0"/>
          <a:fontRef idx="minor"/>
        </p:style>
      </p:sp>
      <p:sp>
        <p:nvSpPr>
          <p:cNvPr id="53" name="CustomShape 12"/>
          <p:cNvSpPr/>
          <p:nvPr/>
        </p:nvSpPr>
        <p:spPr>
          <a:xfrm rot="16188600">
            <a:off x="-376200" y="5480640"/>
            <a:ext cx="2735280" cy="126720"/>
          </a:xfrm>
          <a:custGeom>
            <a:avLst/>
            <a:gdLst/>
            <a:ahLst/>
            <a:rect l="l" t="t" r="r" b="b"/>
            <a:pathLst>
              <a:path w="7601" h="355">
                <a:moveTo>
                  <a:pt x="0" y="97"/>
                </a:moveTo>
                <a:lnTo>
                  <a:pt x="5700" y="88"/>
                </a:lnTo>
                <a:lnTo>
                  <a:pt x="5700" y="0"/>
                </a:lnTo>
                <a:lnTo>
                  <a:pt x="7600" y="174"/>
                </a:lnTo>
                <a:lnTo>
                  <a:pt x="5701" y="354"/>
                </a:lnTo>
                <a:lnTo>
                  <a:pt x="5700" y="265"/>
                </a:lnTo>
                <a:lnTo>
                  <a:pt x="0" y="274"/>
                </a:lnTo>
                <a:lnTo>
                  <a:pt x="0" y="97"/>
                </a:lnTo>
              </a:path>
            </a:pathLst>
          </a:custGeom>
          <a:solidFill>
            <a:srgbClr val="729fcf"/>
          </a:solidFill>
          <a:ln>
            <a:solidFill>
              <a:srgbClr val="3465a4"/>
            </a:solidFill>
          </a:ln>
        </p:spPr>
        <p:style>
          <a:lnRef idx="0"/>
          <a:fillRef idx="0"/>
          <a:effectRef idx="0"/>
          <a:fontRef idx="minor"/>
        </p:style>
      </p:sp>
      <p:sp>
        <p:nvSpPr>
          <p:cNvPr id="54" name="CustomShape 13"/>
          <p:cNvSpPr/>
          <p:nvPr/>
        </p:nvSpPr>
        <p:spPr>
          <a:xfrm>
            <a:off x="924120" y="6784920"/>
            <a:ext cx="4547520" cy="126720"/>
          </a:xfrm>
          <a:custGeom>
            <a:avLst/>
            <a:gdLst/>
            <a:ahLst/>
            <a:rect l="l" t="t" r="r" b="b"/>
            <a:pathLst>
              <a:path w="12635" h="355">
                <a:moveTo>
                  <a:pt x="0" y="88"/>
                </a:moveTo>
                <a:lnTo>
                  <a:pt x="9475" y="88"/>
                </a:lnTo>
                <a:lnTo>
                  <a:pt x="9475" y="0"/>
                </a:lnTo>
                <a:lnTo>
                  <a:pt x="12634" y="177"/>
                </a:lnTo>
                <a:lnTo>
                  <a:pt x="9475" y="354"/>
                </a:lnTo>
                <a:lnTo>
                  <a:pt x="9475" y="265"/>
                </a:lnTo>
                <a:lnTo>
                  <a:pt x="0" y="265"/>
                </a:lnTo>
                <a:lnTo>
                  <a:pt x="0" y="88"/>
                </a:lnTo>
              </a:path>
            </a:pathLst>
          </a:custGeom>
          <a:solidFill>
            <a:srgbClr val="729fcf"/>
          </a:solidFill>
          <a:ln>
            <a:solidFill>
              <a:srgbClr val="3465a4"/>
            </a:solidFill>
          </a:ln>
        </p:spPr>
        <p:style>
          <a:lnRef idx="0"/>
          <a:fillRef idx="0"/>
          <a:effectRef idx="0"/>
          <a:fontRef idx="minor"/>
        </p:style>
      </p:sp>
      <p:sp>
        <p:nvSpPr>
          <p:cNvPr id="55" name="CustomShape 14"/>
          <p:cNvSpPr/>
          <p:nvPr/>
        </p:nvSpPr>
        <p:spPr>
          <a:xfrm>
            <a:off x="2664000" y="6939000"/>
            <a:ext cx="1367640" cy="260640"/>
          </a:xfrm>
          <a:prstGeom prst="rect">
            <a:avLst/>
          </a:prstGeom>
          <a:noFill/>
          <a:ln>
            <a:noFill/>
          </a:ln>
        </p:spPr>
        <p:style>
          <a:lnRef idx="0"/>
          <a:fillRef idx="0"/>
          <a:effectRef idx="0"/>
          <a:fontRef idx="minor"/>
        </p:style>
        <p:txBody>
          <a:bodyPr lIns="90000" rIns="90000" tIns="45000" bIns="45000"/>
          <a:p>
            <a:r>
              <a:rPr b="0" lang="fr-FR" sz="1200" spc="-1" strike="noStrike">
                <a:solidFill>
                  <a:srgbClr val="000000"/>
                </a:solidFill>
                <a:uFill>
                  <a:solidFill>
                    <a:srgbClr val="ffffff"/>
                  </a:solidFill>
                </a:uFill>
                <a:latin typeface="Arial"/>
              </a:rPr>
              <a:t>Accès lecture</a:t>
            </a:r>
            <a:endParaRPr b="0" lang="fr-FR" sz="1800" spc="-1" strike="noStrike">
              <a:solidFill>
                <a:srgbClr val="000000"/>
              </a:solidFill>
              <a:uFill>
                <a:solidFill>
                  <a:srgbClr val="ffffff"/>
                </a:solidFill>
              </a:uFill>
              <a:latin typeface="Arial"/>
            </a:endParaRPr>
          </a:p>
        </p:txBody>
      </p:sp>
      <p:sp>
        <p:nvSpPr>
          <p:cNvPr id="56" name="CustomShape 15"/>
          <p:cNvSpPr/>
          <p:nvPr/>
        </p:nvSpPr>
        <p:spPr>
          <a:xfrm>
            <a:off x="216000" y="4320000"/>
            <a:ext cx="770760" cy="601920"/>
          </a:xfrm>
          <a:prstGeom prst="rect">
            <a:avLst/>
          </a:prstGeom>
          <a:noFill/>
          <a:ln>
            <a:noFill/>
          </a:ln>
        </p:spPr>
        <p:style>
          <a:lnRef idx="0"/>
          <a:fillRef idx="0"/>
          <a:effectRef idx="0"/>
          <a:fontRef idx="minor"/>
        </p:style>
        <p:txBody>
          <a:bodyPr lIns="90000" rIns="90000" tIns="45000" bIns="45000"/>
          <a:p>
            <a:r>
              <a:rPr b="0" lang="fr-FR" sz="1200" spc="-1" strike="noStrike">
                <a:solidFill>
                  <a:srgbClr val="000000"/>
                </a:solidFill>
                <a:uFill>
                  <a:solidFill>
                    <a:srgbClr val="ffffff"/>
                  </a:solidFill>
                </a:uFill>
                <a:latin typeface="Arial"/>
              </a:rPr>
              <a:t>Accès écriture</a:t>
            </a:r>
            <a:endParaRPr b="0" lang="fr-FR" sz="1800" spc="-1" strike="noStrike">
              <a:solidFill>
                <a:srgbClr val="000000"/>
              </a:solidFill>
              <a:uFill>
                <a:solidFill>
                  <a:srgbClr val="ffffff"/>
                </a:solidFill>
              </a:uFill>
              <a:latin typeface="Arial"/>
            </a:endParaRPr>
          </a:p>
        </p:txBody>
      </p:sp>
      <p:pic>
        <p:nvPicPr>
          <p:cNvPr id="57" name="" descr=""/>
          <p:cNvPicPr/>
          <p:nvPr/>
        </p:nvPicPr>
        <p:blipFill>
          <a:blip r:embed="rId2"/>
          <a:stretch/>
        </p:blipFill>
        <p:spPr>
          <a:xfrm>
            <a:off x="4824000" y="4283280"/>
            <a:ext cx="540360" cy="540360"/>
          </a:xfrm>
          <a:prstGeom prst="rect">
            <a:avLst/>
          </a:prstGeom>
          <a:ln>
            <a:noFill/>
          </a:ln>
        </p:spPr>
      </p:pic>
      <p:pic>
        <p:nvPicPr>
          <p:cNvPr id="58" name="" descr=""/>
          <p:cNvPicPr/>
          <p:nvPr/>
        </p:nvPicPr>
        <p:blipFill>
          <a:blip r:embed="rId3"/>
          <a:stretch/>
        </p:blipFill>
        <p:spPr>
          <a:xfrm>
            <a:off x="2880000" y="5688000"/>
            <a:ext cx="532800" cy="576360"/>
          </a:xfrm>
          <a:prstGeom prst="rect">
            <a:avLst/>
          </a:prstGeom>
          <a:ln>
            <a:noFill/>
          </a:ln>
        </p:spPr>
      </p:pic>
      <p:pic>
        <p:nvPicPr>
          <p:cNvPr id="59" name="" descr=""/>
          <p:cNvPicPr/>
          <p:nvPr/>
        </p:nvPicPr>
        <p:blipFill>
          <a:blip r:embed="rId4"/>
          <a:stretch/>
        </p:blipFill>
        <p:spPr>
          <a:xfrm>
            <a:off x="1152000" y="6014520"/>
            <a:ext cx="537480" cy="537120"/>
          </a:xfrm>
          <a:prstGeom prst="rect">
            <a:avLst/>
          </a:prstGeom>
          <a:ln>
            <a:noFill/>
          </a:ln>
        </p:spPr>
      </p:pic>
      <p:pic>
        <p:nvPicPr>
          <p:cNvPr id="60" name="" descr=""/>
          <p:cNvPicPr/>
          <p:nvPr/>
        </p:nvPicPr>
        <p:blipFill>
          <a:blip r:embed="rId5"/>
          <a:stretch/>
        </p:blipFill>
        <p:spPr>
          <a:xfrm>
            <a:off x="4843080" y="6139080"/>
            <a:ext cx="484560" cy="484560"/>
          </a:xfrm>
          <a:prstGeom prst="rect">
            <a:avLst/>
          </a:prstGeom>
          <a:ln>
            <a:noFill/>
          </a:ln>
        </p:spPr>
      </p:pic>
      <p:pic>
        <p:nvPicPr>
          <p:cNvPr id="61" name="" descr=""/>
          <p:cNvPicPr/>
          <p:nvPr/>
        </p:nvPicPr>
        <p:blipFill>
          <a:blip r:embed="rId6"/>
          <a:stretch/>
        </p:blipFill>
        <p:spPr>
          <a:xfrm>
            <a:off x="1099800" y="4303080"/>
            <a:ext cx="460440" cy="460440"/>
          </a:xfrm>
          <a:prstGeom prst="rect">
            <a:avLst/>
          </a:prstGeom>
          <a:ln>
            <a:noFill/>
          </a:ln>
        </p:spPr>
      </p:pic>
      <p:pic>
        <p:nvPicPr>
          <p:cNvPr id="62" name="" descr=""/>
          <p:cNvPicPr/>
          <p:nvPr/>
        </p:nvPicPr>
        <p:blipFill>
          <a:blip r:embed="rId7"/>
          <a:stretch/>
        </p:blipFill>
        <p:spPr>
          <a:xfrm>
            <a:off x="1107360" y="5159160"/>
            <a:ext cx="516600" cy="384480"/>
          </a:xfrm>
          <a:prstGeom prst="rect">
            <a:avLst/>
          </a:prstGeom>
          <a:ln>
            <a:noFill/>
          </a:ln>
        </p:spPr>
      </p:pic>
      <p:pic>
        <p:nvPicPr>
          <p:cNvPr id="63" name="" descr=""/>
          <p:cNvPicPr/>
          <p:nvPr/>
        </p:nvPicPr>
        <p:blipFill>
          <a:blip r:embed="rId8"/>
          <a:stretch/>
        </p:blipFill>
        <p:spPr>
          <a:xfrm>
            <a:off x="1091520" y="5559840"/>
            <a:ext cx="636120" cy="454320"/>
          </a:xfrm>
          <a:prstGeom prst="rect">
            <a:avLst/>
          </a:prstGeom>
          <a:ln>
            <a:noFill/>
          </a:ln>
        </p:spPr>
      </p:pic>
      <p:sp>
        <p:nvSpPr>
          <p:cNvPr id="64" name="CustomShape 16"/>
          <p:cNvSpPr/>
          <p:nvPr/>
        </p:nvSpPr>
        <p:spPr>
          <a:xfrm rot="16188600">
            <a:off x="4098960" y="4037760"/>
            <a:ext cx="5255640" cy="639000"/>
          </a:xfrm>
          <a:custGeom>
            <a:avLst/>
            <a:gdLst/>
            <a:ahLst/>
            <a:rect l="l" t="t" r="r" b="b"/>
            <a:pathLst>
              <a:path w="14602" h="1778">
                <a:moveTo>
                  <a:pt x="0" y="461"/>
                </a:moveTo>
                <a:lnTo>
                  <a:pt x="10950" y="444"/>
                </a:lnTo>
                <a:lnTo>
                  <a:pt x="10949" y="0"/>
                </a:lnTo>
                <a:lnTo>
                  <a:pt x="14601" y="883"/>
                </a:lnTo>
                <a:lnTo>
                  <a:pt x="10952" y="1777"/>
                </a:lnTo>
                <a:lnTo>
                  <a:pt x="10951" y="1332"/>
                </a:lnTo>
                <a:lnTo>
                  <a:pt x="2" y="1349"/>
                </a:lnTo>
                <a:lnTo>
                  <a:pt x="0" y="461"/>
                </a:lnTo>
              </a:path>
            </a:pathLst>
          </a:custGeom>
          <a:solidFill>
            <a:srgbClr val="729fcf"/>
          </a:solidFill>
          <a:ln>
            <a:solidFill>
              <a:srgbClr val="3465a4"/>
            </a:solidFill>
          </a:ln>
        </p:spPr>
        <p:style>
          <a:lnRef idx="0"/>
          <a:fillRef idx="0"/>
          <a:effectRef idx="0"/>
          <a:fontRef idx="minor"/>
        </p:style>
      </p:sp>
      <p:sp>
        <p:nvSpPr>
          <p:cNvPr id="65" name="CustomShape 17"/>
          <p:cNvSpPr/>
          <p:nvPr/>
        </p:nvSpPr>
        <p:spPr>
          <a:xfrm>
            <a:off x="7807320" y="2088000"/>
            <a:ext cx="119232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Volontaire</a:t>
            </a:r>
            <a:endParaRPr b="0" lang="fr-FR" sz="1800" spc="-1" strike="noStrike">
              <a:solidFill>
                <a:srgbClr val="000000"/>
              </a:solidFill>
              <a:uFill>
                <a:solidFill>
                  <a:srgbClr val="ffffff"/>
                </a:solidFill>
              </a:uFill>
              <a:latin typeface="Arial"/>
            </a:endParaRPr>
          </a:p>
        </p:txBody>
      </p:sp>
      <p:sp>
        <p:nvSpPr>
          <p:cNvPr id="66" name="CustomShape 18"/>
          <p:cNvSpPr/>
          <p:nvPr/>
        </p:nvSpPr>
        <p:spPr>
          <a:xfrm>
            <a:off x="6552000" y="3456000"/>
            <a:ext cx="503640" cy="33375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C</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B</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U</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pic>
        <p:nvPicPr>
          <p:cNvPr id="67" name="" descr=""/>
          <p:cNvPicPr/>
          <p:nvPr/>
        </p:nvPicPr>
        <p:blipFill>
          <a:blip r:embed="rId9"/>
          <a:stretch/>
        </p:blipFill>
        <p:spPr>
          <a:xfrm>
            <a:off x="7163280" y="2016000"/>
            <a:ext cx="540360" cy="540360"/>
          </a:xfrm>
          <a:prstGeom prst="rect">
            <a:avLst/>
          </a:prstGeom>
          <a:ln>
            <a:noFill/>
          </a:ln>
        </p:spPr>
      </p:pic>
      <p:pic>
        <p:nvPicPr>
          <p:cNvPr id="68" name="" descr=""/>
          <p:cNvPicPr/>
          <p:nvPr/>
        </p:nvPicPr>
        <p:blipFill>
          <a:blip r:embed="rId10"/>
          <a:stretch/>
        </p:blipFill>
        <p:spPr>
          <a:xfrm>
            <a:off x="7200000" y="6480000"/>
            <a:ext cx="484560" cy="484560"/>
          </a:xfrm>
          <a:prstGeom prst="rect">
            <a:avLst/>
          </a:prstGeom>
          <a:ln>
            <a:noFill/>
          </a:ln>
        </p:spPr>
      </p:pic>
      <p:pic>
        <p:nvPicPr>
          <p:cNvPr id="69" name="" descr=""/>
          <p:cNvPicPr/>
          <p:nvPr/>
        </p:nvPicPr>
        <p:blipFill>
          <a:blip r:embed="rId11"/>
          <a:stretch/>
        </p:blipFill>
        <p:spPr>
          <a:xfrm>
            <a:off x="7128000" y="3600000"/>
            <a:ext cx="532800" cy="576360"/>
          </a:xfrm>
          <a:prstGeom prst="rect">
            <a:avLst/>
          </a:prstGeom>
          <a:ln>
            <a:noFill/>
          </a:ln>
        </p:spPr>
      </p:pic>
      <p:sp>
        <p:nvSpPr>
          <p:cNvPr id="70" name="CustomShape 19"/>
          <p:cNvSpPr/>
          <p:nvPr/>
        </p:nvSpPr>
        <p:spPr>
          <a:xfrm>
            <a:off x="7776000" y="4680000"/>
            <a:ext cx="9788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Passive</a:t>
            </a:r>
            <a:endParaRPr b="0" lang="fr-FR" sz="1800" spc="-1" strike="noStrike">
              <a:solidFill>
                <a:srgbClr val="000000"/>
              </a:solidFill>
              <a:uFill>
                <a:solidFill>
                  <a:srgbClr val="ffffff"/>
                </a:solidFill>
              </a:uFill>
              <a:latin typeface="Arial"/>
            </a:endParaRPr>
          </a:p>
        </p:txBody>
      </p:sp>
      <p:sp>
        <p:nvSpPr>
          <p:cNvPr id="71" name="CustomShape 20"/>
          <p:cNvSpPr/>
          <p:nvPr/>
        </p:nvSpPr>
        <p:spPr>
          <a:xfrm>
            <a:off x="7797240" y="3456000"/>
            <a:ext cx="80208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Active</a:t>
            </a:r>
            <a:endParaRPr b="0" lang="fr-FR" sz="1800" spc="-1" strike="noStrike">
              <a:solidFill>
                <a:srgbClr val="000000"/>
              </a:solidFill>
              <a:uFill>
                <a:solidFill>
                  <a:srgbClr val="ffffff"/>
                </a:solidFill>
              </a:uFill>
              <a:latin typeface="Arial"/>
            </a:endParaRPr>
          </a:p>
        </p:txBody>
      </p:sp>
      <p:pic>
        <p:nvPicPr>
          <p:cNvPr id="72" name="" descr=""/>
          <p:cNvPicPr/>
          <p:nvPr/>
        </p:nvPicPr>
        <p:blipFill>
          <a:blip r:embed="rId12"/>
          <a:stretch/>
        </p:blipFill>
        <p:spPr>
          <a:xfrm>
            <a:off x="7056000" y="4369320"/>
            <a:ext cx="636120" cy="454320"/>
          </a:xfrm>
          <a:prstGeom prst="rect">
            <a:avLst/>
          </a:prstGeom>
          <a:ln>
            <a:noFill/>
          </a:ln>
        </p:spPr>
      </p:pic>
      <p:pic>
        <p:nvPicPr>
          <p:cNvPr id="73" name="" descr=""/>
          <p:cNvPicPr/>
          <p:nvPr/>
        </p:nvPicPr>
        <p:blipFill>
          <a:blip r:embed="rId13"/>
          <a:stretch/>
        </p:blipFill>
        <p:spPr>
          <a:xfrm>
            <a:off x="7128000" y="5015160"/>
            <a:ext cx="516600" cy="384480"/>
          </a:xfrm>
          <a:prstGeom prst="rect">
            <a:avLst/>
          </a:prstGeom>
          <a:ln>
            <a:noFill/>
          </a:ln>
        </p:spPr>
      </p:pic>
      <p:pic>
        <p:nvPicPr>
          <p:cNvPr id="74" name="" descr=""/>
          <p:cNvPicPr/>
          <p:nvPr/>
        </p:nvPicPr>
        <p:blipFill>
          <a:blip r:embed="rId14"/>
          <a:stretch/>
        </p:blipFill>
        <p:spPr>
          <a:xfrm>
            <a:off x="7171200" y="3096000"/>
            <a:ext cx="460440" cy="460440"/>
          </a:xfrm>
          <a:prstGeom prst="rect">
            <a:avLst/>
          </a:prstGeom>
          <a:ln>
            <a:noFill/>
          </a:ln>
        </p:spPr>
      </p:pic>
      <p:pic>
        <p:nvPicPr>
          <p:cNvPr id="75" name="" descr=""/>
          <p:cNvPicPr/>
          <p:nvPr/>
        </p:nvPicPr>
        <p:blipFill>
          <a:blip r:embed="rId15"/>
          <a:stretch/>
        </p:blipFill>
        <p:spPr>
          <a:xfrm>
            <a:off x="1624320" y="5544000"/>
            <a:ext cx="535320" cy="535320"/>
          </a:xfrm>
          <a:prstGeom prst="rect">
            <a:avLst/>
          </a:prstGeom>
          <a:ln>
            <a:noFill/>
          </a:ln>
        </p:spPr>
      </p:pic>
      <p:pic>
        <p:nvPicPr>
          <p:cNvPr id="76" name="" descr=""/>
          <p:cNvPicPr/>
          <p:nvPr/>
        </p:nvPicPr>
        <p:blipFill>
          <a:blip r:embed="rId16"/>
          <a:stretch/>
        </p:blipFill>
        <p:spPr>
          <a:xfrm>
            <a:off x="7168320" y="5656320"/>
            <a:ext cx="535320" cy="535320"/>
          </a:xfrm>
          <a:prstGeom prst="rect">
            <a:avLst/>
          </a:prstGeom>
          <a:ln>
            <a:noFill/>
          </a:ln>
        </p:spPr>
      </p:pic>
      <p:sp>
        <p:nvSpPr>
          <p:cNvPr id="77" name="CustomShape 21"/>
          <p:cNvSpPr/>
          <p:nvPr/>
        </p:nvSpPr>
        <p:spPr>
          <a:xfrm>
            <a:off x="3945600" y="3466440"/>
            <a:ext cx="1164960" cy="260640"/>
          </a:xfrm>
          <a:prstGeom prst="rect">
            <a:avLst/>
          </a:prstGeom>
          <a:noFill/>
          <a:ln>
            <a:noFill/>
          </a:ln>
        </p:spPr>
        <p:style>
          <a:lnRef idx="0"/>
          <a:fillRef idx="0"/>
          <a:effectRef idx="0"/>
          <a:fontRef idx="minor"/>
        </p:style>
        <p:txBody>
          <a:bodyPr lIns="90000" rIns="90000" tIns="45000" bIns="45000"/>
          <a:p>
            <a:r>
              <a:rPr b="0" lang="fr-FR" sz="1200" spc="-1" strike="noStrike">
                <a:solidFill>
                  <a:srgbClr val="000000"/>
                </a:solidFill>
                <a:uFill>
                  <a:solidFill>
                    <a:srgbClr val="ffffff"/>
                  </a:solidFill>
                </a:uFill>
                <a:latin typeface="Arial"/>
              </a:rPr>
              <a:t>crowdsourcing</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432000" y="13320"/>
            <a:ext cx="9359640" cy="1354320"/>
          </a:xfrm>
          <a:prstGeom prst="rect">
            <a:avLst/>
          </a:prstGeom>
          <a:noFill/>
          <a:ln>
            <a:noFill/>
          </a:ln>
        </p:spPr>
        <p:style>
          <a:lnRef idx="0"/>
          <a:fillRef idx="0"/>
          <a:effectRef idx="0"/>
          <a:fontRef idx="minor"/>
        </p:style>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 :</a:t>
            </a:r>
            <a:r>
              <a:rPr b="1" lang="fr-FR" sz="1200" spc="-1" strike="noStrike">
                <a:solidFill>
                  <a:srgbClr val="ffffff"/>
                </a:solidFill>
                <a:uFill>
                  <a:solidFill>
                    <a:srgbClr val="ffffff"/>
                  </a:solidFill>
                </a:uFill>
                <a:latin typeface="Source Sans Pro Black"/>
              </a:rPr>
              <a:t> </a:t>
            </a:r>
            <a:endParaRPr b="0" lang="fr-FR" sz="1800" spc="-1" strike="noStrike">
              <a:solidFill>
                <a:srgbClr val="000000"/>
              </a:solidFill>
              <a:uFill>
                <a:solidFill>
                  <a:srgbClr val="ffffff"/>
                </a:solidFill>
              </a:uFill>
              <a:latin typeface="Arial"/>
            </a:endParaRPr>
          </a:p>
          <a:p>
            <a:r>
              <a:rPr b="1" lang="fr-FR" sz="12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une carte, du routage</a:t>
            </a:r>
            <a:r>
              <a:rPr b="1" lang="fr-FR" sz="1200" spc="-1" strike="noStrike">
                <a:solidFill>
                  <a:srgbClr val="ffffff"/>
                </a:solidFill>
                <a:uFill>
                  <a:solidFill>
                    <a:srgbClr val="ffffff"/>
                  </a:solidFill>
                </a:uFill>
                <a:latin typeface="Source Sans Pro Black"/>
              </a:rPr>
              <a:t>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p:txBody>
      </p:sp>
      <p:pic>
        <p:nvPicPr>
          <p:cNvPr id="79" name="" descr=""/>
          <p:cNvPicPr/>
          <p:nvPr/>
        </p:nvPicPr>
        <p:blipFill>
          <a:blip r:embed="rId1"/>
          <a:stretch/>
        </p:blipFill>
        <p:spPr>
          <a:xfrm>
            <a:off x="3816000" y="1998000"/>
            <a:ext cx="3172320" cy="2105640"/>
          </a:xfrm>
          <a:prstGeom prst="rect">
            <a:avLst/>
          </a:prstGeom>
          <a:ln>
            <a:noFill/>
          </a:ln>
        </p:spPr>
      </p:pic>
      <p:pic>
        <p:nvPicPr>
          <p:cNvPr id="80" name="" descr=""/>
          <p:cNvPicPr/>
          <p:nvPr/>
        </p:nvPicPr>
        <p:blipFill>
          <a:blip r:embed="rId2"/>
          <a:stretch/>
        </p:blipFill>
        <p:spPr>
          <a:xfrm>
            <a:off x="8568000" y="3168000"/>
            <a:ext cx="1192680" cy="791640"/>
          </a:xfrm>
          <a:prstGeom prst="rect">
            <a:avLst/>
          </a:prstGeom>
          <a:ln>
            <a:noFill/>
          </a:ln>
        </p:spPr>
      </p:pic>
      <p:pic>
        <p:nvPicPr>
          <p:cNvPr id="81" name="" descr=""/>
          <p:cNvPicPr/>
          <p:nvPr/>
        </p:nvPicPr>
        <p:blipFill>
          <a:blip r:embed="rId3"/>
          <a:stretch/>
        </p:blipFill>
        <p:spPr>
          <a:xfrm>
            <a:off x="3816000" y="4446000"/>
            <a:ext cx="3172320" cy="21056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CustomShape 1"/>
          <p:cNvSpPr/>
          <p:nvPr/>
        </p:nvSpPr>
        <p:spPr>
          <a:xfrm>
            <a:off x="360000" y="301320"/>
            <a:ext cx="9359640" cy="958320"/>
          </a:xfrm>
          <a:prstGeom prst="rect">
            <a:avLst/>
          </a:prstGeom>
          <a:noFill/>
          <a:ln>
            <a:noFill/>
          </a:ln>
        </p:spPr>
        <p:style>
          <a:lnRef idx="0"/>
          <a:fillRef idx="0"/>
          <a:effectRef idx="0"/>
          <a:fontRef idx="minor"/>
        </p:style>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 :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mais pas que ... </a:t>
            </a:r>
            <a:endParaRPr b="0" lang="fr-FR" sz="1800" spc="-1" strike="noStrike">
              <a:solidFill>
                <a:srgbClr val="000000"/>
              </a:solidFill>
              <a:uFill>
                <a:solidFill>
                  <a:srgbClr val="ffffff"/>
                </a:solidFill>
              </a:uFill>
              <a:latin typeface="Arial"/>
            </a:endParaRPr>
          </a:p>
        </p:txBody>
      </p:sp>
      <p:sp>
        <p:nvSpPr>
          <p:cNvPr id="83" name="CustomShape 2"/>
          <p:cNvSpPr/>
          <p:nvPr/>
        </p:nvSpPr>
        <p:spPr>
          <a:xfrm>
            <a:off x="4176000" y="5040000"/>
            <a:ext cx="2015640" cy="647640"/>
          </a:xfrm>
          <a:prstGeom prst="can">
            <a:avLst>
              <a:gd name="adj" fmla="val 5400"/>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lnSpc>
                <a:spcPct val="100000"/>
              </a:lnSpc>
            </a:pPr>
            <a:r>
              <a:rPr b="0" lang="fr-FR" sz="1800" spc="-1" strike="noStrike">
                <a:solidFill>
                  <a:srgbClr val="000000"/>
                </a:solidFill>
                <a:uFill>
                  <a:solidFill>
                    <a:srgbClr val="ffffff"/>
                  </a:solidFill>
                </a:uFill>
                <a:latin typeface="Arial"/>
                <a:ea typeface="DejaVu Sans"/>
              </a:rPr>
              <a:t>OSM : BD géo</a:t>
            </a:r>
            <a:endParaRPr b="0" lang="fr-FR" sz="1800" spc="-1" strike="noStrike">
              <a:solidFill>
                <a:srgbClr val="000000"/>
              </a:solidFill>
              <a:uFill>
                <a:solidFill>
                  <a:srgbClr val="ffffff"/>
                </a:solidFill>
              </a:uFill>
              <a:latin typeface="Arial"/>
            </a:endParaRPr>
          </a:p>
        </p:txBody>
      </p:sp>
      <p:sp>
        <p:nvSpPr>
          <p:cNvPr id="84" name="CustomShape 3"/>
          <p:cNvSpPr/>
          <p:nvPr/>
        </p:nvSpPr>
        <p:spPr>
          <a:xfrm>
            <a:off x="2952000" y="6192000"/>
            <a:ext cx="359640" cy="287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85" name="CustomShape 4"/>
          <p:cNvSpPr/>
          <p:nvPr/>
        </p:nvSpPr>
        <p:spPr>
          <a:xfrm>
            <a:off x="3816000" y="6192000"/>
            <a:ext cx="359640" cy="287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86" name="CustomShape 5"/>
          <p:cNvSpPr/>
          <p:nvPr/>
        </p:nvSpPr>
        <p:spPr>
          <a:xfrm>
            <a:off x="4608000" y="6192000"/>
            <a:ext cx="359640" cy="287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87" name="CustomShape 6"/>
          <p:cNvSpPr/>
          <p:nvPr/>
        </p:nvSpPr>
        <p:spPr>
          <a:xfrm>
            <a:off x="5472000" y="6192000"/>
            <a:ext cx="359640" cy="287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88" name="CustomShape 7"/>
          <p:cNvSpPr/>
          <p:nvPr/>
        </p:nvSpPr>
        <p:spPr>
          <a:xfrm>
            <a:off x="6264000" y="6192000"/>
            <a:ext cx="359640" cy="287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89" name="CustomShape 8"/>
          <p:cNvSpPr/>
          <p:nvPr/>
        </p:nvSpPr>
        <p:spPr>
          <a:xfrm>
            <a:off x="7200000" y="6192000"/>
            <a:ext cx="359640" cy="287640"/>
          </a:xfrm>
          <a:prstGeom prst="smileyFace">
            <a:avLst>
              <a:gd name="adj" fmla="val 18520"/>
            </a:avLst>
          </a:prstGeom>
          <a:solidFill>
            <a:srgbClr val="729fcf"/>
          </a:solidFill>
          <a:ln>
            <a:solidFill>
              <a:srgbClr val="3465a4"/>
            </a:solidFill>
          </a:ln>
        </p:spPr>
        <p:style>
          <a:lnRef idx="0"/>
          <a:fillRef idx="0"/>
          <a:effectRef idx="0"/>
          <a:fontRef idx="minor"/>
        </p:style>
      </p:sp>
      <p:sp>
        <p:nvSpPr>
          <p:cNvPr id="90" name="CustomShape 9"/>
          <p:cNvSpPr/>
          <p:nvPr/>
        </p:nvSpPr>
        <p:spPr>
          <a:xfrm rot="3544200">
            <a:off x="4271400" y="5761800"/>
            <a:ext cx="71640" cy="431640"/>
          </a:xfrm>
          <a:custGeom>
            <a:avLst/>
            <a:gdLst/>
            <a:ahLst/>
            <a:rect l="l" t="t" r="r" b="b"/>
            <a:pathLst>
              <a:path w="201" h="1202">
                <a:moveTo>
                  <a:pt x="50" y="1201"/>
                </a:moveTo>
                <a:lnTo>
                  <a:pt x="50" y="300"/>
                </a:lnTo>
                <a:lnTo>
                  <a:pt x="0" y="300"/>
                </a:lnTo>
                <a:lnTo>
                  <a:pt x="100" y="0"/>
                </a:lnTo>
                <a:lnTo>
                  <a:pt x="200" y="300"/>
                </a:lnTo>
                <a:lnTo>
                  <a:pt x="150" y="300"/>
                </a:lnTo>
                <a:lnTo>
                  <a:pt x="150" y="1201"/>
                </a:lnTo>
                <a:lnTo>
                  <a:pt x="50" y="1201"/>
                </a:lnTo>
              </a:path>
            </a:pathLst>
          </a:custGeom>
          <a:solidFill>
            <a:srgbClr val="729fcf"/>
          </a:solidFill>
          <a:ln>
            <a:solidFill>
              <a:srgbClr val="3465a4"/>
            </a:solidFill>
          </a:ln>
        </p:spPr>
        <p:style>
          <a:lnRef idx="0"/>
          <a:fillRef idx="0"/>
          <a:effectRef idx="0"/>
          <a:fontRef idx="minor"/>
        </p:style>
      </p:sp>
      <p:sp>
        <p:nvSpPr>
          <p:cNvPr id="91" name="CustomShape 10"/>
          <p:cNvSpPr/>
          <p:nvPr/>
        </p:nvSpPr>
        <p:spPr>
          <a:xfrm rot="1733400">
            <a:off x="4818960" y="5842080"/>
            <a:ext cx="121680" cy="309600"/>
          </a:xfrm>
          <a:custGeom>
            <a:avLst/>
            <a:gdLst/>
            <a:ahLst/>
            <a:rect l="l" t="t" r="r" b="b"/>
            <a:pathLst>
              <a:path w="340" h="863">
                <a:moveTo>
                  <a:pt x="84" y="862"/>
                </a:moveTo>
                <a:lnTo>
                  <a:pt x="84" y="215"/>
                </a:lnTo>
                <a:lnTo>
                  <a:pt x="0" y="215"/>
                </a:lnTo>
                <a:lnTo>
                  <a:pt x="168" y="0"/>
                </a:lnTo>
                <a:lnTo>
                  <a:pt x="339" y="216"/>
                </a:lnTo>
                <a:lnTo>
                  <a:pt x="254" y="215"/>
                </a:lnTo>
                <a:lnTo>
                  <a:pt x="254" y="862"/>
                </a:lnTo>
                <a:lnTo>
                  <a:pt x="84" y="862"/>
                </a:lnTo>
              </a:path>
            </a:pathLst>
          </a:custGeom>
          <a:solidFill>
            <a:srgbClr val="729fcf"/>
          </a:solidFill>
          <a:ln>
            <a:solidFill>
              <a:srgbClr val="3465a4"/>
            </a:solidFill>
          </a:ln>
        </p:spPr>
        <p:style>
          <a:lnRef idx="0"/>
          <a:fillRef idx="0"/>
          <a:effectRef idx="0"/>
          <a:fontRef idx="minor"/>
        </p:style>
      </p:sp>
      <p:sp>
        <p:nvSpPr>
          <p:cNvPr id="92" name="CustomShape 11"/>
          <p:cNvSpPr/>
          <p:nvPr/>
        </p:nvSpPr>
        <p:spPr>
          <a:xfrm rot="19439400">
            <a:off x="5429160" y="5817600"/>
            <a:ext cx="71640" cy="367560"/>
          </a:xfrm>
          <a:custGeom>
            <a:avLst/>
            <a:gdLst/>
            <a:ahLst/>
            <a:rect l="l" t="t" r="r" b="b"/>
            <a:pathLst>
              <a:path w="201" h="1024">
                <a:moveTo>
                  <a:pt x="50" y="1023"/>
                </a:moveTo>
                <a:lnTo>
                  <a:pt x="50" y="254"/>
                </a:lnTo>
                <a:lnTo>
                  <a:pt x="0" y="255"/>
                </a:lnTo>
                <a:lnTo>
                  <a:pt x="100" y="0"/>
                </a:lnTo>
                <a:lnTo>
                  <a:pt x="200" y="254"/>
                </a:lnTo>
                <a:lnTo>
                  <a:pt x="150" y="255"/>
                </a:lnTo>
                <a:lnTo>
                  <a:pt x="150" y="1022"/>
                </a:lnTo>
                <a:lnTo>
                  <a:pt x="50" y="1023"/>
                </a:lnTo>
              </a:path>
            </a:pathLst>
          </a:custGeom>
          <a:solidFill>
            <a:srgbClr val="729fcf"/>
          </a:solidFill>
          <a:ln>
            <a:solidFill>
              <a:srgbClr val="3465a4"/>
            </a:solidFill>
          </a:ln>
        </p:spPr>
        <p:style>
          <a:lnRef idx="0"/>
          <a:fillRef idx="0"/>
          <a:effectRef idx="0"/>
          <a:fontRef idx="minor"/>
        </p:style>
      </p:sp>
      <p:sp>
        <p:nvSpPr>
          <p:cNvPr id="93" name="CustomShape 12"/>
          <p:cNvSpPr/>
          <p:nvPr/>
        </p:nvSpPr>
        <p:spPr>
          <a:xfrm rot="4455600">
            <a:off x="7403760" y="5468040"/>
            <a:ext cx="65160" cy="810000"/>
          </a:xfrm>
          <a:custGeom>
            <a:avLst/>
            <a:gdLst/>
            <a:ahLst/>
            <a:rect l="l" t="t" r="r" b="b"/>
            <a:pathLst>
              <a:path w="1215" h="1946">
                <a:moveTo>
                  <a:pt x="1135" y="0"/>
                </a:moveTo>
                <a:lnTo>
                  <a:pt x="254" y="1440"/>
                </a:lnTo>
                <a:lnTo>
                  <a:pt x="216" y="1417"/>
                </a:lnTo>
                <a:lnTo>
                  <a:pt x="0" y="1945"/>
                </a:lnTo>
                <a:lnTo>
                  <a:pt x="372" y="1513"/>
                </a:lnTo>
                <a:lnTo>
                  <a:pt x="333" y="1488"/>
                </a:lnTo>
                <a:lnTo>
                  <a:pt x="1214" y="48"/>
                </a:lnTo>
                <a:lnTo>
                  <a:pt x="1135" y="0"/>
                </a:lnTo>
              </a:path>
            </a:pathLst>
          </a:custGeom>
          <a:solidFill>
            <a:srgbClr val="729fcf"/>
          </a:solidFill>
          <a:ln>
            <a:solidFill>
              <a:srgbClr val="3465a4"/>
            </a:solidFill>
          </a:ln>
        </p:spPr>
        <p:style>
          <a:lnRef idx="0"/>
          <a:fillRef idx="0"/>
          <a:effectRef idx="0"/>
          <a:fontRef idx="minor"/>
        </p:style>
      </p:sp>
      <p:sp>
        <p:nvSpPr>
          <p:cNvPr id="94" name="CustomShape 13"/>
          <p:cNvSpPr/>
          <p:nvPr/>
        </p:nvSpPr>
        <p:spPr>
          <a:xfrm rot="4389000">
            <a:off x="3628800" y="5520240"/>
            <a:ext cx="88920" cy="804960"/>
          </a:xfrm>
          <a:custGeom>
            <a:avLst/>
            <a:gdLst/>
            <a:ahLst/>
            <a:rect l="l" t="t" r="r" b="b"/>
            <a:pathLst>
              <a:path w="271" h="2238">
                <a:moveTo>
                  <a:pt x="146" y="2237"/>
                </a:moveTo>
                <a:lnTo>
                  <a:pt x="62" y="559"/>
                </a:lnTo>
                <a:lnTo>
                  <a:pt x="0" y="559"/>
                </a:lnTo>
                <a:lnTo>
                  <a:pt x="96" y="0"/>
                </a:lnTo>
                <a:lnTo>
                  <a:pt x="249" y="559"/>
                </a:lnTo>
                <a:lnTo>
                  <a:pt x="186" y="559"/>
                </a:lnTo>
                <a:lnTo>
                  <a:pt x="270" y="2237"/>
                </a:lnTo>
                <a:lnTo>
                  <a:pt x="146" y="2237"/>
                </a:lnTo>
              </a:path>
            </a:pathLst>
          </a:custGeom>
          <a:solidFill>
            <a:srgbClr val="729fcf"/>
          </a:solidFill>
          <a:ln>
            <a:solidFill>
              <a:srgbClr val="3465a4"/>
            </a:solidFill>
          </a:ln>
        </p:spPr>
        <p:style>
          <a:lnRef idx="0"/>
          <a:fillRef idx="0"/>
          <a:effectRef idx="0"/>
          <a:fontRef idx="minor"/>
        </p:style>
      </p:sp>
      <p:sp>
        <p:nvSpPr>
          <p:cNvPr id="95" name="CustomShape 14"/>
          <p:cNvSpPr/>
          <p:nvPr/>
        </p:nvSpPr>
        <p:spPr>
          <a:xfrm rot="3301200">
            <a:off x="6530040" y="5632560"/>
            <a:ext cx="81000" cy="583920"/>
          </a:xfrm>
          <a:custGeom>
            <a:avLst/>
            <a:gdLst/>
            <a:ahLst/>
            <a:rect l="l" t="t" r="r" b="b"/>
            <a:pathLst>
              <a:path w="1545" h="613">
                <a:moveTo>
                  <a:pt x="1505" y="0"/>
                </a:moveTo>
                <a:lnTo>
                  <a:pt x="362" y="420"/>
                </a:lnTo>
                <a:lnTo>
                  <a:pt x="342" y="367"/>
                </a:lnTo>
                <a:lnTo>
                  <a:pt x="0" y="612"/>
                </a:lnTo>
                <a:lnTo>
                  <a:pt x="421" y="580"/>
                </a:lnTo>
                <a:lnTo>
                  <a:pt x="401" y="526"/>
                </a:lnTo>
                <a:lnTo>
                  <a:pt x="1544" y="107"/>
                </a:lnTo>
                <a:lnTo>
                  <a:pt x="1505" y="0"/>
                </a:lnTo>
              </a:path>
            </a:pathLst>
          </a:custGeom>
          <a:solidFill>
            <a:srgbClr val="729fcf"/>
          </a:solidFill>
          <a:ln>
            <a:solidFill>
              <a:srgbClr val="3465a4"/>
            </a:solidFill>
          </a:ln>
        </p:spPr>
        <p:style>
          <a:lnRef idx="0"/>
          <a:fillRef idx="0"/>
          <a:effectRef idx="0"/>
          <a:fontRef idx="minor"/>
        </p:style>
      </p:sp>
      <p:graphicFrame>
        <p:nvGraphicFramePr>
          <p:cNvPr id="96" name=""/>
          <p:cNvGraphicFramePr/>
          <p:nvPr/>
        </p:nvGraphicFramePr>
        <p:xfrm>
          <a:off x="8862480" y="1606680"/>
          <a:ext cx="1145160" cy="696600"/>
        </p:xfrm>
        <a:graphic>
          <a:graphicData uri="http://schemas.openxmlformats.org/drawingml/2006/chart">
            <c:chart xmlns:c="http://schemas.openxmlformats.org/drawingml/2006/chart" xmlns:r="http://schemas.openxmlformats.org/officeDocument/2006/relationships" r:id="rId1"/>
          </a:graphicData>
        </a:graphic>
      </p:graphicFrame>
      <p:pic>
        <p:nvPicPr>
          <p:cNvPr id="97" name="" descr=""/>
          <p:cNvPicPr/>
          <p:nvPr/>
        </p:nvPicPr>
        <p:blipFill>
          <a:blip r:embed="rId2"/>
          <a:stretch/>
        </p:blipFill>
        <p:spPr>
          <a:xfrm>
            <a:off x="144000" y="5643360"/>
            <a:ext cx="1151640" cy="764280"/>
          </a:xfrm>
          <a:prstGeom prst="rect">
            <a:avLst/>
          </a:prstGeom>
          <a:ln>
            <a:noFill/>
          </a:ln>
        </p:spPr>
      </p:pic>
      <p:sp>
        <p:nvSpPr>
          <p:cNvPr id="98" name="CustomShape 15"/>
          <p:cNvSpPr/>
          <p:nvPr/>
        </p:nvSpPr>
        <p:spPr>
          <a:xfrm>
            <a:off x="432000" y="6408000"/>
            <a:ext cx="575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ski</a:t>
            </a:r>
            <a:endParaRPr b="0" lang="fr-FR" sz="1800" spc="-1" strike="noStrike">
              <a:solidFill>
                <a:srgbClr val="000000"/>
              </a:solidFill>
              <a:uFill>
                <a:solidFill>
                  <a:srgbClr val="ffffff"/>
                </a:solidFill>
              </a:uFill>
              <a:latin typeface="Arial"/>
            </a:endParaRPr>
          </a:p>
        </p:txBody>
      </p:sp>
      <p:pic>
        <p:nvPicPr>
          <p:cNvPr id="99" name="" descr=""/>
          <p:cNvPicPr/>
          <p:nvPr/>
        </p:nvPicPr>
        <p:blipFill>
          <a:blip r:embed="rId3"/>
          <a:stretch/>
        </p:blipFill>
        <p:spPr>
          <a:xfrm>
            <a:off x="216000" y="4374000"/>
            <a:ext cx="1111320" cy="737640"/>
          </a:xfrm>
          <a:prstGeom prst="rect">
            <a:avLst/>
          </a:prstGeom>
          <a:ln>
            <a:noFill/>
          </a:ln>
        </p:spPr>
      </p:pic>
      <p:sp>
        <p:nvSpPr>
          <p:cNvPr id="100" name="CustomShape 16"/>
          <p:cNvSpPr/>
          <p:nvPr/>
        </p:nvSpPr>
        <p:spPr>
          <a:xfrm>
            <a:off x="103680" y="5112000"/>
            <a:ext cx="1223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transport</a:t>
            </a:r>
            <a:endParaRPr b="0" lang="fr-FR" sz="1800" spc="-1" strike="noStrike">
              <a:solidFill>
                <a:srgbClr val="000000"/>
              </a:solidFill>
              <a:uFill>
                <a:solidFill>
                  <a:srgbClr val="ffffff"/>
                </a:solidFill>
              </a:uFill>
              <a:latin typeface="Arial"/>
            </a:endParaRPr>
          </a:p>
        </p:txBody>
      </p:sp>
      <p:pic>
        <p:nvPicPr>
          <p:cNvPr id="101" name="" descr=""/>
          <p:cNvPicPr/>
          <p:nvPr/>
        </p:nvPicPr>
        <p:blipFill>
          <a:blip r:embed="rId4"/>
          <a:stretch/>
        </p:blipFill>
        <p:spPr>
          <a:xfrm>
            <a:off x="216000" y="2790720"/>
            <a:ext cx="1110600" cy="736920"/>
          </a:xfrm>
          <a:prstGeom prst="rect">
            <a:avLst/>
          </a:prstGeom>
          <a:ln>
            <a:noFill/>
          </a:ln>
        </p:spPr>
      </p:pic>
      <p:pic>
        <p:nvPicPr>
          <p:cNvPr id="102" name="" descr=""/>
          <p:cNvPicPr/>
          <p:nvPr/>
        </p:nvPicPr>
        <p:blipFill>
          <a:blip r:embed="rId5"/>
          <a:stretch/>
        </p:blipFill>
        <p:spPr>
          <a:xfrm>
            <a:off x="216000" y="1630440"/>
            <a:ext cx="1079640" cy="716760"/>
          </a:xfrm>
          <a:prstGeom prst="rect">
            <a:avLst/>
          </a:prstGeom>
          <a:ln>
            <a:noFill/>
          </a:ln>
        </p:spPr>
      </p:pic>
      <p:sp>
        <p:nvSpPr>
          <p:cNvPr id="103" name="CustomShape 17"/>
          <p:cNvSpPr/>
          <p:nvPr/>
        </p:nvSpPr>
        <p:spPr>
          <a:xfrm>
            <a:off x="144000" y="2376000"/>
            <a:ext cx="1439640" cy="35964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accessibilité</a:t>
            </a:r>
            <a:endParaRPr b="0" lang="fr-FR" sz="1800" spc="-1" strike="noStrike">
              <a:solidFill>
                <a:srgbClr val="000000"/>
              </a:solidFill>
              <a:uFill>
                <a:solidFill>
                  <a:srgbClr val="ffffff"/>
                </a:solidFill>
              </a:uFill>
              <a:latin typeface="Arial"/>
            </a:endParaRPr>
          </a:p>
        </p:txBody>
      </p:sp>
      <p:pic>
        <p:nvPicPr>
          <p:cNvPr id="104" name="" descr=""/>
          <p:cNvPicPr/>
          <p:nvPr/>
        </p:nvPicPr>
        <p:blipFill>
          <a:blip r:embed="rId6"/>
          <a:stretch/>
        </p:blipFill>
        <p:spPr>
          <a:xfrm>
            <a:off x="4719960" y="1638000"/>
            <a:ext cx="1111680" cy="737640"/>
          </a:xfrm>
          <a:prstGeom prst="rect">
            <a:avLst/>
          </a:prstGeom>
          <a:ln>
            <a:noFill/>
          </a:ln>
        </p:spPr>
      </p:pic>
      <p:pic>
        <p:nvPicPr>
          <p:cNvPr id="105" name="" descr=""/>
          <p:cNvPicPr/>
          <p:nvPr/>
        </p:nvPicPr>
        <p:blipFill>
          <a:blip r:embed="rId7"/>
          <a:stretch/>
        </p:blipFill>
        <p:spPr>
          <a:xfrm>
            <a:off x="3528000" y="1656000"/>
            <a:ext cx="1111680" cy="737640"/>
          </a:xfrm>
          <a:prstGeom prst="rect">
            <a:avLst/>
          </a:prstGeom>
          <a:ln>
            <a:noFill/>
          </a:ln>
        </p:spPr>
      </p:pic>
      <p:pic>
        <p:nvPicPr>
          <p:cNvPr id="106" name="" descr=""/>
          <p:cNvPicPr/>
          <p:nvPr/>
        </p:nvPicPr>
        <p:blipFill>
          <a:blip r:embed="rId8"/>
          <a:stretch/>
        </p:blipFill>
        <p:spPr>
          <a:xfrm>
            <a:off x="5943960" y="1638000"/>
            <a:ext cx="1111680" cy="737640"/>
          </a:xfrm>
          <a:prstGeom prst="rect">
            <a:avLst/>
          </a:prstGeom>
          <a:ln>
            <a:noFill/>
          </a:ln>
        </p:spPr>
      </p:pic>
      <p:sp>
        <p:nvSpPr>
          <p:cNvPr id="107" name="CustomShape 18"/>
          <p:cNvSpPr/>
          <p:nvPr/>
        </p:nvSpPr>
        <p:spPr>
          <a:xfrm>
            <a:off x="4248000" y="2448000"/>
            <a:ext cx="2087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création artistique</a:t>
            </a:r>
            <a:endParaRPr b="0" lang="fr-FR" sz="1800" spc="-1" strike="noStrike">
              <a:solidFill>
                <a:srgbClr val="000000"/>
              </a:solidFill>
              <a:uFill>
                <a:solidFill>
                  <a:srgbClr val="ffffff"/>
                </a:solidFill>
              </a:uFill>
              <a:latin typeface="Arial"/>
            </a:endParaRPr>
          </a:p>
        </p:txBody>
      </p:sp>
      <p:pic>
        <p:nvPicPr>
          <p:cNvPr id="108" name="" descr=""/>
          <p:cNvPicPr/>
          <p:nvPr/>
        </p:nvPicPr>
        <p:blipFill>
          <a:blip r:embed="rId9"/>
          <a:stretch/>
        </p:blipFill>
        <p:spPr>
          <a:xfrm>
            <a:off x="1875600" y="3222000"/>
            <a:ext cx="1220040" cy="809640"/>
          </a:xfrm>
          <a:prstGeom prst="rect">
            <a:avLst/>
          </a:prstGeom>
          <a:ln>
            <a:noFill/>
          </a:ln>
        </p:spPr>
      </p:pic>
      <p:pic>
        <p:nvPicPr>
          <p:cNvPr id="109" name="" descr=""/>
          <p:cNvPicPr/>
          <p:nvPr/>
        </p:nvPicPr>
        <p:blipFill>
          <a:blip r:embed="rId10"/>
          <a:stretch/>
        </p:blipFill>
        <p:spPr>
          <a:xfrm>
            <a:off x="1803600" y="1638000"/>
            <a:ext cx="1220040" cy="809640"/>
          </a:xfrm>
          <a:prstGeom prst="rect">
            <a:avLst/>
          </a:prstGeom>
          <a:ln>
            <a:noFill/>
          </a:ln>
        </p:spPr>
      </p:pic>
      <p:pic>
        <p:nvPicPr>
          <p:cNvPr id="110" name="" descr=""/>
          <p:cNvPicPr/>
          <p:nvPr/>
        </p:nvPicPr>
        <p:blipFill>
          <a:blip r:embed="rId11"/>
          <a:stretch/>
        </p:blipFill>
        <p:spPr>
          <a:xfrm>
            <a:off x="4683600" y="3240000"/>
            <a:ext cx="1220040" cy="809640"/>
          </a:xfrm>
          <a:prstGeom prst="rect">
            <a:avLst/>
          </a:prstGeom>
          <a:ln>
            <a:noFill/>
          </a:ln>
        </p:spPr>
      </p:pic>
      <p:pic>
        <p:nvPicPr>
          <p:cNvPr id="111" name="" descr=""/>
          <p:cNvPicPr/>
          <p:nvPr/>
        </p:nvPicPr>
        <p:blipFill>
          <a:blip r:embed="rId12"/>
          <a:stretch/>
        </p:blipFill>
        <p:spPr>
          <a:xfrm>
            <a:off x="5979600" y="3240000"/>
            <a:ext cx="1220040" cy="809640"/>
          </a:xfrm>
          <a:prstGeom prst="rect">
            <a:avLst/>
          </a:prstGeom>
          <a:ln>
            <a:noFill/>
          </a:ln>
        </p:spPr>
      </p:pic>
      <p:sp>
        <p:nvSpPr>
          <p:cNvPr id="112" name="CustomShape 19"/>
          <p:cNvSpPr/>
          <p:nvPr/>
        </p:nvSpPr>
        <p:spPr>
          <a:xfrm>
            <a:off x="5184000" y="4045680"/>
            <a:ext cx="1943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points d’intérêts</a:t>
            </a:r>
            <a:endParaRPr b="0" lang="fr-FR" sz="1800" spc="-1" strike="noStrike">
              <a:solidFill>
                <a:srgbClr val="000000"/>
              </a:solidFill>
              <a:uFill>
                <a:solidFill>
                  <a:srgbClr val="ffffff"/>
                </a:solidFill>
              </a:uFill>
              <a:latin typeface="Arial"/>
            </a:endParaRPr>
          </a:p>
        </p:txBody>
      </p:sp>
      <p:sp>
        <p:nvSpPr>
          <p:cNvPr id="113" name="CustomShape 20"/>
          <p:cNvSpPr/>
          <p:nvPr/>
        </p:nvSpPr>
        <p:spPr>
          <a:xfrm>
            <a:off x="2880000" y="4032000"/>
            <a:ext cx="647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vélo</a:t>
            </a:r>
            <a:endParaRPr b="0" lang="fr-FR" sz="1800" spc="-1" strike="noStrike">
              <a:solidFill>
                <a:srgbClr val="000000"/>
              </a:solidFill>
              <a:uFill>
                <a:solidFill>
                  <a:srgbClr val="ffffff"/>
                </a:solidFill>
              </a:uFill>
              <a:latin typeface="Arial"/>
            </a:endParaRPr>
          </a:p>
        </p:txBody>
      </p:sp>
      <p:pic>
        <p:nvPicPr>
          <p:cNvPr id="114" name="" descr=""/>
          <p:cNvPicPr/>
          <p:nvPr/>
        </p:nvPicPr>
        <p:blipFill>
          <a:blip r:embed="rId13"/>
          <a:stretch/>
        </p:blipFill>
        <p:spPr>
          <a:xfrm>
            <a:off x="3168000" y="3240000"/>
            <a:ext cx="1192680" cy="791640"/>
          </a:xfrm>
          <a:prstGeom prst="rect">
            <a:avLst/>
          </a:prstGeom>
          <a:ln>
            <a:noFill/>
          </a:ln>
        </p:spPr>
      </p:pic>
      <p:sp>
        <p:nvSpPr>
          <p:cNvPr id="115" name="CustomShape 21"/>
          <p:cNvSpPr/>
          <p:nvPr/>
        </p:nvSpPr>
        <p:spPr>
          <a:xfrm>
            <a:off x="1803600" y="2389680"/>
            <a:ext cx="1295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couverture</a:t>
            </a:r>
            <a:endParaRPr b="0" lang="fr-FR" sz="1800" spc="-1" strike="noStrike">
              <a:solidFill>
                <a:srgbClr val="000000"/>
              </a:solidFill>
              <a:uFill>
                <a:solidFill>
                  <a:srgbClr val="ffffff"/>
                </a:solidFill>
              </a:uFill>
              <a:latin typeface="Arial"/>
            </a:endParaRPr>
          </a:p>
        </p:txBody>
      </p:sp>
      <p:pic>
        <p:nvPicPr>
          <p:cNvPr id="116" name="" descr=""/>
          <p:cNvPicPr/>
          <p:nvPr/>
        </p:nvPicPr>
        <p:blipFill>
          <a:blip r:embed="rId14"/>
          <a:stretch/>
        </p:blipFill>
        <p:spPr>
          <a:xfrm>
            <a:off x="8712000" y="5526720"/>
            <a:ext cx="1218960" cy="808920"/>
          </a:xfrm>
          <a:prstGeom prst="rect">
            <a:avLst/>
          </a:prstGeom>
          <a:ln>
            <a:noFill/>
          </a:ln>
        </p:spPr>
      </p:pic>
      <p:pic>
        <p:nvPicPr>
          <p:cNvPr id="117" name="" descr=""/>
          <p:cNvPicPr/>
          <p:nvPr/>
        </p:nvPicPr>
        <p:blipFill>
          <a:blip r:embed="rId15"/>
          <a:stretch/>
        </p:blipFill>
        <p:spPr>
          <a:xfrm>
            <a:off x="8712000" y="4680000"/>
            <a:ext cx="1256400" cy="834120"/>
          </a:xfrm>
          <a:prstGeom prst="rect">
            <a:avLst/>
          </a:prstGeom>
          <a:ln>
            <a:noFill/>
          </a:ln>
        </p:spPr>
      </p:pic>
      <p:pic>
        <p:nvPicPr>
          <p:cNvPr id="118" name="" descr=""/>
          <p:cNvPicPr/>
          <p:nvPr/>
        </p:nvPicPr>
        <p:blipFill>
          <a:blip r:embed="rId16"/>
          <a:stretch/>
        </p:blipFill>
        <p:spPr>
          <a:xfrm>
            <a:off x="8712000" y="3874680"/>
            <a:ext cx="1223640" cy="811800"/>
          </a:xfrm>
          <a:prstGeom prst="rect">
            <a:avLst/>
          </a:prstGeom>
          <a:ln>
            <a:noFill/>
          </a:ln>
        </p:spPr>
      </p:pic>
      <p:sp>
        <p:nvSpPr>
          <p:cNvPr id="119" name="CustomShape 22"/>
          <p:cNvSpPr/>
          <p:nvPr/>
        </p:nvSpPr>
        <p:spPr>
          <a:xfrm>
            <a:off x="8712000" y="6381720"/>
            <a:ext cx="1367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itinéraires</a:t>
            </a:r>
            <a:endParaRPr b="0" lang="fr-FR" sz="1800" spc="-1" strike="noStrike">
              <a:solidFill>
                <a:srgbClr val="000000"/>
              </a:solidFill>
              <a:uFill>
                <a:solidFill>
                  <a:srgbClr val="ffffff"/>
                </a:solidFill>
              </a:uFill>
              <a:latin typeface="Arial"/>
            </a:endParaRPr>
          </a:p>
        </p:txBody>
      </p:sp>
      <p:pic>
        <p:nvPicPr>
          <p:cNvPr id="120" name="" descr=""/>
          <p:cNvPicPr/>
          <p:nvPr/>
        </p:nvPicPr>
        <p:blipFill>
          <a:blip r:embed="rId17"/>
          <a:stretch/>
        </p:blipFill>
        <p:spPr>
          <a:xfrm>
            <a:off x="7653240" y="1630080"/>
            <a:ext cx="1136880" cy="754200"/>
          </a:xfrm>
          <a:prstGeom prst="rect">
            <a:avLst/>
          </a:prstGeom>
          <a:ln>
            <a:noFill/>
          </a:ln>
        </p:spPr>
      </p:pic>
      <p:sp>
        <p:nvSpPr>
          <p:cNvPr id="121" name="CustomShape 23"/>
          <p:cNvSpPr/>
          <p:nvPr/>
        </p:nvSpPr>
        <p:spPr>
          <a:xfrm>
            <a:off x="8352000" y="3109680"/>
            <a:ext cx="1295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militant</a:t>
            </a:r>
            <a:endParaRPr b="0" lang="fr-FR" sz="1800" spc="-1" strike="noStrike">
              <a:solidFill>
                <a:srgbClr val="000000"/>
              </a:solidFill>
              <a:uFill>
                <a:solidFill>
                  <a:srgbClr val="ffffff"/>
                </a:solidFill>
              </a:uFill>
              <a:latin typeface="Arial"/>
            </a:endParaRPr>
          </a:p>
        </p:txBody>
      </p:sp>
      <p:sp>
        <p:nvSpPr>
          <p:cNvPr id="122" name="CustomShape 24"/>
          <p:cNvSpPr/>
          <p:nvPr/>
        </p:nvSpPr>
        <p:spPr>
          <a:xfrm rot="18171600">
            <a:off x="5974200" y="4167360"/>
            <a:ext cx="103320" cy="1020240"/>
          </a:xfrm>
          <a:custGeom>
            <a:avLst/>
            <a:gdLst/>
            <a:ahLst/>
            <a:rect l="l" t="t" r="r" b="b"/>
            <a:pathLst>
              <a:path w="2616" h="1231">
                <a:moveTo>
                  <a:pt x="0" y="131"/>
                </a:moveTo>
                <a:lnTo>
                  <a:pt x="1940" y="1005"/>
                </a:lnTo>
                <a:lnTo>
                  <a:pt x="1911" y="1070"/>
                </a:lnTo>
                <a:lnTo>
                  <a:pt x="2615" y="1230"/>
                </a:lnTo>
                <a:lnTo>
                  <a:pt x="2029" y="807"/>
                </a:lnTo>
                <a:lnTo>
                  <a:pt x="1998" y="873"/>
                </a:lnTo>
                <a:lnTo>
                  <a:pt x="59" y="0"/>
                </a:lnTo>
                <a:lnTo>
                  <a:pt x="0" y="131"/>
                </a:lnTo>
              </a:path>
            </a:pathLst>
          </a:custGeom>
          <a:solidFill>
            <a:srgbClr val="00cc33"/>
          </a:solidFill>
          <a:ln>
            <a:solidFill>
              <a:srgbClr val="3465a4"/>
            </a:solidFill>
          </a:ln>
        </p:spPr>
        <p:style>
          <a:lnRef idx="0"/>
          <a:fillRef idx="0"/>
          <a:effectRef idx="0"/>
          <a:fontRef idx="minor"/>
        </p:style>
      </p:sp>
      <p:pic>
        <p:nvPicPr>
          <p:cNvPr id="123" name="" descr=""/>
          <p:cNvPicPr/>
          <p:nvPr/>
        </p:nvPicPr>
        <p:blipFill>
          <a:blip r:embed="rId18"/>
          <a:stretch/>
        </p:blipFill>
        <p:spPr>
          <a:xfrm>
            <a:off x="7384320" y="3510000"/>
            <a:ext cx="1111320" cy="737640"/>
          </a:xfrm>
          <a:prstGeom prst="rect">
            <a:avLst/>
          </a:prstGeom>
          <a:ln>
            <a:noFill/>
          </a:ln>
        </p:spPr>
      </p:pic>
      <p:sp>
        <p:nvSpPr>
          <p:cNvPr id="124" name="CustomShape 25"/>
          <p:cNvSpPr/>
          <p:nvPr/>
        </p:nvSpPr>
        <p:spPr>
          <a:xfrm>
            <a:off x="7384320" y="4248000"/>
            <a:ext cx="1151640" cy="345960"/>
          </a:xfrm>
          <a:prstGeom prst="rect">
            <a:avLst/>
          </a:prstGeom>
          <a:noFill/>
          <a:ln>
            <a:noFill/>
          </a:ln>
        </p:spPr>
        <p:style>
          <a:lnRef idx="0"/>
          <a:fillRef idx="0"/>
          <a:effectRef idx="0"/>
          <a:fontRef idx="minor"/>
        </p:style>
        <p:txBody>
          <a:bodyPr lIns="90000" rIns="90000" tIns="45000" bIns="45000"/>
          <a:p>
            <a:r>
              <a:rPr b="0" lang="fr-FR" sz="1800" spc="-1" strike="noStrike">
                <a:solidFill>
                  <a:srgbClr val="000000"/>
                </a:solidFill>
                <a:uFill>
                  <a:solidFill>
                    <a:srgbClr val="ffffff"/>
                  </a:solidFill>
                </a:uFill>
                <a:latin typeface="Arial"/>
              </a:rPr>
              <a:t>culturel</a:t>
            </a:r>
            <a:endParaRPr b="0" lang="fr-FR" sz="1800" spc="-1" strike="noStrike">
              <a:solidFill>
                <a:srgbClr val="000000"/>
              </a:solidFill>
              <a:uFill>
                <a:solidFill>
                  <a:srgbClr val="ffffff"/>
                </a:solidFill>
              </a:uFill>
              <a:latin typeface="Arial"/>
            </a:endParaRPr>
          </a:p>
        </p:txBody>
      </p:sp>
      <p:pic>
        <p:nvPicPr>
          <p:cNvPr id="125" name="" descr=""/>
          <p:cNvPicPr/>
          <p:nvPr/>
        </p:nvPicPr>
        <p:blipFill>
          <a:blip r:embed="rId19"/>
          <a:stretch/>
        </p:blipFill>
        <p:spPr>
          <a:xfrm>
            <a:off x="9072000" y="2416680"/>
            <a:ext cx="914400" cy="606960"/>
          </a:xfrm>
          <a:prstGeom prst="rect">
            <a:avLst/>
          </a:prstGeom>
          <a:ln>
            <a:noFill/>
          </a:ln>
        </p:spPr>
      </p:pic>
      <p:pic>
        <p:nvPicPr>
          <p:cNvPr id="126" name="" descr=""/>
          <p:cNvPicPr/>
          <p:nvPr/>
        </p:nvPicPr>
        <p:blipFill>
          <a:blip r:embed="rId20"/>
          <a:stretch/>
        </p:blipFill>
        <p:spPr>
          <a:xfrm>
            <a:off x="7745040" y="2382120"/>
            <a:ext cx="1038600" cy="689400"/>
          </a:xfrm>
          <a:prstGeom prst="rect">
            <a:avLst/>
          </a:prstGeom>
          <a:ln>
            <a:noFill/>
          </a:ln>
        </p:spPr>
      </p:pic>
      <p:sp>
        <p:nvSpPr>
          <p:cNvPr id="127" name="CustomShape 26"/>
          <p:cNvSpPr/>
          <p:nvPr/>
        </p:nvSpPr>
        <p:spPr>
          <a:xfrm rot="3814800">
            <a:off x="3990240" y="3855600"/>
            <a:ext cx="114480" cy="1225440"/>
          </a:xfrm>
          <a:custGeom>
            <a:avLst/>
            <a:gdLst/>
            <a:ahLst/>
            <a:rect l="l" t="t" r="r" b="b"/>
            <a:pathLst>
              <a:path w="2763" h="2123">
                <a:moveTo>
                  <a:pt x="2665" y="0"/>
                </a:moveTo>
                <a:lnTo>
                  <a:pt x="630" y="1544"/>
                </a:lnTo>
                <a:lnTo>
                  <a:pt x="582" y="1481"/>
                </a:lnTo>
                <a:lnTo>
                  <a:pt x="0" y="2122"/>
                </a:lnTo>
                <a:lnTo>
                  <a:pt x="775" y="1735"/>
                </a:lnTo>
                <a:lnTo>
                  <a:pt x="727" y="1673"/>
                </a:lnTo>
                <a:lnTo>
                  <a:pt x="2762" y="127"/>
                </a:lnTo>
                <a:lnTo>
                  <a:pt x="2665" y="0"/>
                </a:lnTo>
              </a:path>
            </a:pathLst>
          </a:custGeom>
          <a:solidFill>
            <a:srgbClr val="00cc33"/>
          </a:solidFill>
          <a:ln>
            <a:solidFill>
              <a:srgbClr val="3465a4"/>
            </a:solidFill>
          </a:ln>
        </p:spPr>
        <p:style>
          <a:lnRef idx="0"/>
          <a:fillRef idx="0"/>
          <a:effectRef idx="0"/>
          <a:fontRef idx="minor"/>
        </p:style>
      </p:sp>
      <p:sp>
        <p:nvSpPr>
          <p:cNvPr id="128" name="CustomShape 27"/>
          <p:cNvSpPr/>
          <p:nvPr/>
        </p:nvSpPr>
        <p:spPr>
          <a:xfrm rot="2478000">
            <a:off x="4582080" y="4050000"/>
            <a:ext cx="109440" cy="816480"/>
          </a:xfrm>
          <a:custGeom>
            <a:avLst/>
            <a:gdLst/>
            <a:ahLst/>
            <a:rect l="l" t="t" r="r" b="b"/>
            <a:pathLst>
              <a:path w="2263" h="448">
                <a:moveTo>
                  <a:pt x="2262" y="295"/>
                </a:moveTo>
                <a:lnTo>
                  <a:pt x="573" y="75"/>
                </a:lnTo>
                <a:lnTo>
                  <a:pt x="582" y="0"/>
                </a:lnTo>
                <a:lnTo>
                  <a:pt x="0" y="78"/>
                </a:lnTo>
                <a:lnTo>
                  <a:pt x="543" y="303"/>
                </a:lnTo>
                <a:lnTo>
                  <a:pt x="553" y="227"/>
                </a:lnTo>
                <a:lnTo>
                  <a:pt x="2242" y="447"/>
                </a:lnTo>
                <a:lnTo>
                  <a:pt x="2262" y="295"/>
                </a:lnTo>
              </a:path>
            </a:pathLst>
          </a:custGeom>
          <a:solidFill>
            <a:srgbClr val="00cc33"/>
          </a:solidFill>
          <a:ln>
            <a:solidFill>
              <a:srgbClr val="3465a4"/>
            </a:solidFill>
          </a:ln>
        </p:spPr>
        <p:style>
          <a:lnRef idx="0"/>
          <a:fillRef idx="0"/>
          <a:effectRef idx="0"/>
          <a:fontRef idx="minor"/>
        </p:style>
      </p:sp>
      <p:sp>
        <p:nvSpPr>
          <p:cNvPr id="129" name="CustomShape 28"/>
          <p:cNvSpPr/>
          <p:nvPr/>
        </p:nvSpPr>
        <p:spPr>
          <a:xfrm rot="21549000">
            <a:off x="5099400" y="4321440"/>
            <a:ext cx="77400" cy="480240"/>
          </a:xfrm>
          <a:custGeom>
            <a:avLst/>
            <a:gdLst/>
            <a:ahLst/>
            <a:rect l="l" t="t" r="r" b="b"/>
            <a:pathLst>
              <a:path w="218" h="1338">
                <a:moveTo>
                  <a:pt x="134" y="1337"/>
                </a:moveTo>
                <a:lnTo>
                  <a:pt x="163" y="335"/>
                </a:lnTo>
                <a:lnTo>
                  <a:pt x="217" y="337"/>
                </a:lnTo>
                <a:lnTo>
                  <a:pt x="119" y="0"/>
                </a:lnTo>
                <a:lnTo>
                  <a:pt x="0" y="330"/>
                </a:lnTo>
                <a:lnTo>
                  <a:pt x="55" y="332"/>
                </a:lnTo>
                <a:lnTo>
                  <a:pt x="26" y="1333"/>
                </a:lnTo>
                <a:lnTo>
                  <a:pt x="134" y="1337"/>
                </a:lnTo>
              </a:path>
            </a:pathLst>
          </a:custGeom>
          <a:solidFill>
            <a:srgbClr val="00cc33"/>
          </a:solidFill>
          <a:ln>
            <a:solidFill>
              <a:srgbClr val="3465a4"/>
            </a:solidFill>
          </a:ln>
        </p:spPr>
        <p:style>
          <a:lnRef idx="0"/>
          <a:fillRef idx="0"/>
          <a:effectRef idx="0"/>
          <a:fontRef idx="minor"/>
        </p:style>
      </p:sp>
      <p:sp>
        <p:nvSpPr>
          <p:cNvPr id="130" name="CustomShape 29"/>
          <p:cNvSpPr/>
          <p:nvPr/>
        </p:nvSpPr>
        <p:spPr>
          <a:xfrm rot="19140000">
            <a:off x="5682240" y="4270680"/>
            <a:ext cx="100440" cy="666360"/>
          </a:xfrm>
          <a:custGeom>
            <a:avLst/>
            <a:gdLst/>
            <a:ahLst/>
            <a:rect l="l" t="t" r="r" b="b"/>
            <a:pathLst>
              <a:path w="1846" h="405">
                <a:moveTo>
                  <a:pt x="19" y="404"/>
                </a:moveTo>
                <a:lnTo>
                  <a:pt x="1397" y="209"/>
                </a:lnTo>
                <a:lnTo>
                  <a:pt x="1406" y="278"/>
                </a:lnTo>
                <a:lnTo>
                  <a:pt x="1845" y="76"/>
                </a:lnTo>
                <a:lnTo>
                  <a:pt x="1366" y="0"/>
                </a:lnTo>
                <a:lnTo>
                  <a:pt x="1376" y="71"/>
                </a:lnTo>
                <a:lnTo>
                  <a:pt x="0" y="265"/>
                </a:lnTo>
                <a:lnTo>
                  <a:pt x="19" y="404"/>
                </a:lnTo>
              </a:path>
            </a:pathLst>
          </a:custGeom>
          <a:solidFill>
            <a:srgbClr val="00cc33"/>
          </a:solidFill>
          <a:ln>
            <a:solidFill>
              <a:srgbClr val="3465a4"/>
            </a:solidFill>
          </a:ln>
        </p:spPr>
        <p:style>
          <a:lnRef idx="0"/>
          <a:fillRef idx="0"/>
          <a:effectRef idx="0"/>
          <a:fontRef idx="minor"/>
        </p:style>
      </p:sp>
      <p:sp>
        <p:nvSpPr>
          <p:cNvPr id="131" name="CustomShape 30"/>
          <p:cNvSpPr/>
          <p:nvPr/>
        </p:nvSpPr>
        <p:spPr>
          <a:xfrm rot="5886600">
            <a:off x="3972600" y="4669200"/>
            <a:ext cx="117360" cy="1183320"/>
          </a:xfrm>
          <a:custGeom>
            <a:avLst/>
            <a:gdLst/>
            <a:ahLst/>
            <a:rect l="l" t="t" r="r" b="b"/>
            <a:pathLst>
              <a:path w="1003" h="3181">
                <a:moveTo>
                  <a:pt x="0" y="46"/>
                </a:moveTo>
                <a:lnTo>
                  <a:pt x="693" y="2413"/>
                </a:lnTo>
                <a:lnTo>
                  <a:pt x="614" y="2437"/>
                </a:lnTo>
                <a:lnTo>
                  <a:pt x="1002" y="3180"/>
                </a:lnTo>
                <a:lnTo>
                  <a:pt x="928" y="2345"/>
                </a:lnTo>
                <a:lnTo>
                  <a:pt x="850" y="2367"/>
                </a:lnTo>
                <a:lnTo>
                  <a:pt x="157" y="0"/>
                </a:lnTo>
                <a:lnTo>
                  <a:pt x="0" y="46"/>
                </a:lnTo>
              </a:path>
            </a:pathLst>
          </a:custGeom>
          <a:solidFill>
            <a:srgbClr val="00cc33"/>
          </a:solidFill>
          <a:ln>
            <a:solidFill>
              <a:srgbClr val="3465a4"/>
            </a:solidFill>
          </a:ln>
        </p:spPr>
        <p:style>
          <a:lnRef idx="0"/>
          <a:fillRef idx="0"/>
          <a:effectRef idx="0"/>
          <a:fontRef idx="minor"/>
        </p:style>
      </p:sp>
      <p:sp>
        <p:nvSpPr>
          <p:cNvPr id="132" name="CustomShape 31"/>
          <p:cNvSpPr/>
          <p:nvPr/>
        </p:nvSpPr>
        <p:spPr>
          <a:xfrm rot="16086000">
            <a:off x="5619240" y="4588920"/>
            <a:ext cx="121680" cy="1828440"/>
          </a:xfrm>
          <a:custGeom>
            <a:avLst/>
            <a:gdLst/>
            <a:ahLst/>
            <a:rect l="l" t="t" r="r" b="b"/>
            <a:pathLst>
              <a:path w="507" h="5077">
                <a:moveTo>
                  <a:pt x="336" y="0"/>
                </a:moveTo>
                <a:lnTo>
                  <a:pt x="84" y="3802"/>
                </a:lnTo>
                <a:lnTo>
                  <a:pt x="0" y="3797"/>
                </a:lnTo>
                <a:lnTo>
                  <a:pt x="85" y="5076"/>
                </a:lnTo>
                <a:lnTo>
                  <a:pt x="338" y="3819"/>
                </a:lnTo>
                <a:lnTo>
                  <a:pt x="254" y="3814"/>
                </a:lnTo>
                <a:lnTo>
                  <a:pt x="506" y="11"/>
                </a:lnTo>
                <a:lnTo>
                  <a:pt x="336" y="0"/>
                </a:lnTo>
              </a:path>
            </a:pathLst>
          </a:custGeom>
          <a:solidFill>
            <a:srgbClr val="00cc33"/>
          </a:solidFill>
          <a:ln>
            <a:solidFill>
              <a:srgbClr val="3465a4"/>
            </a:solidFill>
          </a:ln>
        </p:spPr>
        <p:style>
          <a:lnRef idx="0"/>
          <a:fillRef idx="0"/>
          <a:effectRef idx="0"/>
          <a:fontRef idx="minor"/>
        </p:style>
      </p:sp>
      <p:pic>
        <p:nvPicPr>
          <p:cNvPr id="133" name="" descr=""/>
          <p:cNvPicPr/>
          <p:nvPr/>
        </p:nvPicPr>
        <p:blipFill>
          <a:blip r:embed="rId21"/>
          <a:stretch/>
        </p:blipFill>
        <p:spPr>
          <a:xfrm>
            <a:off x="216000" y="3636000"/>
            <a:ext cx="1079640" cy="71676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2304000" y="72000"/>
            <a:ext cx="5831640" cy="1439640"/>
          </a:xfrm>
          <a:prstGeom prst="rect">
            <a:avLst/>
          </a:prstGeom>
          <a:noFill/>
          <a:ln>
            <a:noFill/>
          </a:ln>
        </p:spPr>
        <p:style>
          <a:lnRef idx="0"/>
          <a:fillRef idx="0"/>
          <a:effectRef idx="0"/>
          <a:fontRef idx="minor"/>
        </p:style>
        <p:txBody>
          <a:bodyPr lIns="0" rIns="0" tIns="0" bIns="0" anchor="ctr"/>
          <a:p>
            <a:r>
              <a:rPr b="1" lang="fr-FR" sz="36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OSM vs Wikipédia</a:t>
            </a:r>
            <a:endParaRPr b="0" lang="fr-FR" sz="1800" spc="-1" strike="noStrike">
              <a:solidFill>
                <a:srgbClr val="000000"/>
              </a:solidFill>
              <a:uFill>
                <a:solidFill>
                  <a:srgbClr val="ffffff"/>
                </a:solidFill>
              </a:uFill>
              <a:latin typeface="Arial"/>
            </a:endParaRPr>
          </a:p>
          <a:p>
            <a:r>
              <a:rPr b="1" lang="fr-FR" sz="1600" spc="-1" strike="noStrike">
                <a:solidFill>
                  <a:srgbClr val="ffffff"/>
                </a:solidFill>
                <a:uFill>
                  <a:solidFill>
                    <a:srgbClr val="ffffff"/>
                  </a:solidFill>
                </a:uFill>
                <a:latin typeface="Source Sans Pro Black"/>
              </a:rPr>
              <a:t>OSM est à la cartographie ce que WP est à l’encyclopédie. Même philosophie, même ‘utopie’, même type de licence.</a:t>
            </a:r>
            <a:endParaRPr b="0" lang="fr-FR" sz="1800" spc="-1" strike="noStrike">
              <a:solidFill>
                <a:srgbClr val="000000"/>
              </a:solidFill>
              <a:uFill>
                <a:solidFill>
                  <a:srgbClr val="ffffff"/>
                </a:solidFill>
              </a:uFill>
              <a:latin typeface="Arial"/>
            </a:endParaRPr>
          </a:p>
          <a:p>
            <a:r>
              <a:rPr b="1" lang="fr-FR" sz="600" spc="-1" strike="noStrike">
                <a:solidFill>
                  <a:srgbClr val="ffffff"/>
                </a:solidFill>
                <a:uFill>
                  <a:solidFill>
                    <a:srgbClr val="ffffff"/>
                  </a:solidFill>
                </a:uFill>
                <a:latin typeface="Source Sans Pro Black"/>
              </a:rPr>
              <a:t>source :  </a:t>
            </a:r>
            <a:r>
              <a:rPr b="1" lang="fr-FR" sz="600" spc="-1" strike="noStrike" u="sng">
                <a:solidFill>
                  <a:srgbClr val="0000ff"/>
                </a:solidFill>
                <a:uFill>
                  <a:solidFill>
                    <a:srgbClr val="ffffff"/>
                  </a:solidFill>
                </a:uFill>
                <a:latin typeface="Source Sans Pro Black"/>
                <a:hlinkClick r:id="rId1"/>
              </a:rPr>
              <a:t>OSM vs Wikipedia</a:t>
            </a:r>
            <a:r>
              <a:rPr b="1" lang="fr-FR" sz="600" spc="-1" strike="noStrike">
                <a:solidFill>
                  <a:srgbClr val="ffffff"/>
                </a:solidFill>
                <a:uFill>
                  <a:solidFill>
                    <a:srgbClr val="ffffff"/>
                  </a:solidFill>
                </a:uFill>
                <a:latin typeface="Source Sans Pro Black"/>
              </a:rPr>
              <a:t>, par Guillaume Allègre</a:t>
            </a:r>
            <a:endParaRPr b="0" lang="fr-FR" sz="1800" spc="-1" strike="noStrike">
              <a:solidFill>
                <a:srgbClr val="000000"/>
              </a:solidFill>
              <a:uFill>
                <a:solidFill>
                  <a:srgbClr val="ffffff"/>
                </a:solidFill>
              </a:uFill>
              <a:latin typeface="Arial"/>
            </a:endParaRPr>
          </a:p>
        </p:txBody>
      </p:sp>
      <p:graphicFrame>
        <p:nvGraphicFramePr>
          <p:cNvPr id="135" name="Table 2"/>
          <p:cNvGraphicFramePr/>
          <p:nvPr/>
        </p:nvGraphicFramePr>
        <p:xfrm>
          <a:off x="408960" y="1684440"/>
          <a:ext cx="9359640" cy="3072960"/>
        </p:xfrm>
        <a:graphic>
          <a:graphicData uri="http://schemas.openxmlformats.org/drawingml/2006/table">
            <a:tbl>
              <a:tblPr/>
              <a:tblGrid>
                <a:gridCol w="2607840"/>
                <a:gridCol w="3459240"/>
                <a:gridCol w="3292920"/>
              </a:tblGrid>
              <a:tr h="3175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347760">
                <a:tc>
                  <a:txBody>
                    <a:bodyPr lIns="90000" rIns="90000"/>
                    <a:p>
                      <a:r>
                        <a:rPr b="0" lang="fr-FR" sz="1800" spc="-1" strike="noStrike">
                          <a:solidFill>
                            <a:srgbClr val="000000"/>
                          </a:solidFill>
                          <a:uFill>
                            <a:solidFill>
                              <a:srgbClr val="ffffff"/>
                            </a:solidFill>
                          </a:uFill>
                          <a:latin typeface="Arial"/>
                        </a:rPr>
                        <a:t>Année de création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2001</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2004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7760">
                <a:tc>
                  <a:txBody>
                    <a:bodyPr lIns="90000" rIns="90000"/>
                    <a:p>
                      <a:r>
                        <a:rPr b="0" lang="fr-FR" sz="1800" spc="-1" strike="noStrike">
                          <a:solidFill>
                            <a:srgbClr val="000000"/>
                          </a:solidFill>
                          <a:uFill>
                            <a:solidFill>
                              <a:srgbClr val="ffffff"/>
                            </a:solidFill>
                          </a:uFill>
                          <a:latin typeface="Arial"/>
                        </a:rPr>
                        <a:t>Nb comptes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22 100 000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u="sng">
                          <a:solidFill>
                            <a:srgbClr val="0000ff"/>
                          </a:solidFill>
                          <a:uFill>
                            <a:solidFill>
                              <a:srgbClr val="ffffff"/>
                            </a:solidFill>
                          </a:uFill>
                          <a:latin typeface="Arial"/>
                          <a:hlinkClick r:id="rId2"/>
                        </a:rPr>
                        <a:t>4 100 000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3720">
                <a:tc>
                  <a:txBody>
                    <a:bodyPr lIns="90000" rIns="90000"/>
                    <a:p>
                      <a:r>
                        <a:rPr b="0" lang="fr-FR" sz="1800" spc="-1" strike="noStrike">
                          <a:solidFill>
                            <a:srgbClr val="000000"/>
                          </a:solidFill>
                          <a:uFill>
                            <a:solidFill>
                              <a:srgbClr val="ffffff"/>
                            </a:solidFill>
                          </a:uFill>
                          <a:latin typeface="Arial"/>
                        </a:rPr>
                        <a:t>Nb contributeurs actifs/mois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75 000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u="sng">
                          <a:solidFill>
                            <a:srgbClr val="0000ff"/>
                          </a:solidFill>
                          <a:uFill>
                            <a:solidFill>
                              <a:srgbClr val="ffffff"/>
                            </a:solidFill>
                          </a:uFill>
                          <a:latin typeface="Arial"/>
                          <a:hlinkClick r:id="rId3"/>
                        </a:rPr>
                        <a:t>40 000</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768960">
                <a:tc>
                  <a:txBody>
                    <a:bodyPr lIns="90000" rIns="90000"/>
                    <a:p>
                      <a:r>
                        <a:rPr b="0" lang="fr-FR" sz="1800" spc="-1" strike="noStrike">
                          <a:solidFill>
                            <a:srgbClr val="000000"/>
                          </a:solidFill>
                          <a:uFill>
                            <a:solidFill>
                              <a:srgbClr val="ffffff"/>
                            </a:solidFill>
                          </a:uFill>
                          <a:latin typeface="Arial"/>
                        </a:rPr>
                        <a:t>But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Encyclopédie en ligne.</a:t>
                      </a:r>
                      <a:endParaRPr b="0" lang="fr-FR" sz="1800" spc="-1" strike="noStrike">
                        <a:solidFill>
                          <a:srgbClr val="000000"/>
                        </a:solidFill>
                        <a:uFill>
                          <a:solidFill>
                            <a:srgbClr val="ffffff"/>
                          </a:solidFill>
                        </a:uFill>
                        <a:latin typeface="Arial"/>
                      </a:endParaRPr>
                    </a:p>
                    <a:p>
                      <a:pPr algn="ctr">
                        <a:lnSpc>
                          <a:spcPct val="100000"/>
                        </a:lnSpc>
                      </a:pPr>
                      <a:r>
                        <a:rPr b="0" lang="fr-FR" sz="1600" spc="-1" strike="noStrike">
                          <a:solidFill>
                            <a:srgbClr val="000000"/>
                          </a:solidFill>
                          <a:uFill>
                            <a:solidFill>
                              <a:srgbClr val="ffffff"/>
                            </a:solidFill>
                          </a:uFill>
                          <a:latin typeface="Arial"/>
                        </a:rPr>
                        <a:t>La « connaissance » au sens large du terme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Base de données cartographique.</a:t>
                      </a:r>
                      <a:endParaRPr b="0" lang="fr-FR" sz="1800" spc="-1" strike="noStrike">
                        <a:solidFill>
                          <a:srgbClr val="000000"/>
                        </a:solidFill>
                        <a:uFill>
                          <a:solidFill>
                            <a:srgbClr val="ffffff"/>
                          </a:solidFill>
                        </a:uFill>
                        <a:latin typeface="Arial"/>
                      </a:endParaRPr>
                    </a:p>
                    <a:p>
                      <a:pPr algn="ctr">
                        <a:lnSpc>
                          <a:spcPct val="100000"/>
                        </a:lnSpc>
                      </a:pP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Cartographie mondiale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994680">
                <a:tc>
                  <a:txBody>
                    <a:bodyPr lIns="90000" rIns="90000"/>
                    <a:p>
                      <a:r>
                        <a:rPr b="0" lang="fr-FR" sz="1800" spc="-1" strike="noStrike">
                          <a:solidFill>
                            <a:srgbClr val="000000"/>
                          </a:solidFill>
                          <a:uFill>
                            <a:solidFill>
                              <a:srgbClr val="ffffff"/>
                            </a:solidFill>
                          </a:uFill>
                          <a:latin typeface="Arial"/>
                        </a:rPr>
                        <a:t>Édition de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Articles encyclopédiques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Géométrie enrichie : points, traits, polygones. Géolocalisés : latitude, longitude. </a:t>
                      </a:r>
                      <a:endParaRPr b="0" lang="fr-FR" sz="1800" spc="-1" strike="noStrike">
                        <a:solidFill>
                          <a:srgbClr val="000000"/>
                        </a:solidFill>
                        <a:uFill>
                          <a:solidFill>
                            <a:srgbClr val="ffffff"/>
                          </a:solidFill>
                        </a:uFill>
                        <a:latin typeface="Arial"/>
                      </a:endParaRPr>
                    </a:p>
                    <a:p>
                      <a:pPr algn="ctr">
                        <a:lnSpc>
                          <a:spcPct val="100000"/>
                        </a:lnSpc>
                      </a:pPr>
                      <a:r>
                        <a:rPr b="0" lang="fr-FR" sz="1600" spc="-1" strike="noStrike">
                          <a:solidFill>
                            <a:srgbClr val="000000"/>
                          </a:solidFill>
                          <a:uFill>
                            <a:solidFill>
                              <a:srgbClr val="ffffff"/>
                            </a:solidFill>
                          </a:uFill>
                          <a:latin typeface="Arial"/>
                        </a:rPr>
                        <a:t>Avec des attributs.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7760">
                <a:tc>
                  <a:txBody>
                    <a:bodyPr lIns="90000" rIns="90000"/>
                    <a:p>
                      <a:r>
                        <a:rPr b="0" lang="fr-FR" sz="1800" spc="-1" strike="noStrike">
                          <a:solidFill>
                            <a:srgbClr val="000000"/>
                          </a:solidFill>
                          <a:uFill>
                            <a:solidFill>
                              <a:srgbClr val="ffffff"/>
                            </a:solidFill>
                          </a:uFill>
                          <a:latin typeface="Arial"/>
                        </a:rPr>
                        <a:t>Outils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Éditeur de texte, traitement de texte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Dessin vectoriel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768960">
                <a:tc>
                  <a:txBody>
                    <a:bodyPr lIns="90000" rIns="90000"/>
                    <a:p>
                      <a:r>
                        <a:rPr b="0" lang="fr-FR" sz="1800" spc="-1" strike="noStrike">
                          <a:solidFill>
                            <a:srgbClr val="000000"/>
                          </a:solidFill>
                          <a:uFill>
                            <a:solidFill>
                              <a:srgbClr val="ffffff"/>
                            </a:solidFill>
                          </a:uFill>
                          <a:latin typeface="Arial"/>
                        </a:rPr>
                        <a:t>Utilisation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Lecture directe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Rendus cartographiques,</a:t>
                      </a:r>
                      <a:endParaRPr b="0" lang="fr-FR" sz="1800" spc="-1" strike="noStrike">
                        <a:solidFill>
                          <a:srgbClr val="000000"/>
                        </a:solidFill>
                        <a:uFill>
                          <a:solidFill>
                            <a:srgbClr val="ffffff"/>
                          </a:solidFill>
                        </a:uFill>
                        <a:latin typeface="Arial"/>
                      </a:endParaRPr>
                    </a:p>
                    <a:p>
                      <a:pPr algn="ctr">
                        <a:lnSpc>
                          <a:spcPct val="100000"/>
                        </a:lnSpc>
                      </a:pPr>
                      <a:r>
                        <a:rPr b="0" lang="fr-FR" sz="1600" spc="-1" strike="noStrike">
                          <a:solidFill>
                            <a:srgbClr val="000000"/>
                          </a:solidFill>
                          <a:uFill>
                            <a:solidFill>
                              <a:srgbClr val="ffffff"/>
                            </a:solidFill>
                          </a:uFill>
                          <a:latin typeface="Arial"/>
                        </a:rPr>
                        <a:t>Moteurs de routage,</a:t>
                      </a:r>
                      <a:endParaRPr b="0" lang="fr-FR" sz="1800" spc="-1" strike="noStrike">
                        <a:solidFill>
                          <a:srgbClr val="000000"/>
                        </a:solidFill>
                        <a:uFill>
                          <a:solidFill>
                            <a:srgbClr val="ffffff"/>
                          </a:solidFill>
                        </a:uFill>
                        <a:latin typeface="Arial"/>
                      </a:endParaRPr>
                    </a:p>
                    <a:p>
                      <a:pPr algn="ctr">
                        <a:lnSpc>
                          <a:spcPct val="100000"/>
                        </a:lnSpc>
                      </a:pPr>
                      <a:r>
                        <a:rPr b="0" lang="fr-FR" sz="1600" spc="-1" strike="noStrike">
                          <a:solidFill>
                            <a:srgbClr val="000000"/>
                          </a:solidFill>
                          <a:uFill>
                            <a:solidFill>
                              <a:srgbClr val="ffffff"/>
                            </a:solidFill>
                          </a:uFill>
                          <a:latin typeface="Arial"/>
                        </a:rPr>
                        <a:t>Base de données requétable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543240">
                <a:tc>
                  <a:txBody>
                    <a:bodyPr lIns="90000" rIns="90000"/>
                    <a:p>
                      <a:r>
                        <a:rPr b="0" lang="fr-FR" sz="1800" spc="-1" strike="noStrike">
                          <a:solidFill>
                            <a:srgbClr val="000000"/>
                          </a:solidFill>
                          <a:uFill>
                            <a:solidFill>
                              <a:srgbClr val="ffffff"/>
                            </a:solidFill>
                          </a:uFill>
                          <a:latin typeface="Arial"/>
                        </a:rPr>
                        <a:t>Écosystème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Wikimedia : toute une galaxie de projets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600" spc="-1" strike="noStrike">
                          <a:solidFill>
                            <a:srgbClr val="000000"/>
                          </a:solidFill>
                          <a:uFill>
                            <a:solidFill>
                              <a:srgbClr val="ffffff"/>
                            </a:solidFill>
                          </a:uFill>
                          <a:latin typeface="Arial"/>
                        </a:rPr>
                        <a:t>Très riche : outils libres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36" name="" descr=""/>
          <p:cNvPicPr/>
          <p:nvPr/>
        </p:nvPicPr>
        <p:blipFill>
          <a:blip r:embed="rId4"/>
          <a:stretch/>
        </p:blipFill>
        <p:spPr>
          <a:xfrm>
            <a:off x="8136000" y="144000"/>
            <a:ext cx="1242360" cy="1424160"/>
          </a:xfrm>
          <a:prstGeom prst="rect">
            <a:avLst/>
          </a:prstGeom>
          <a:ln>
            <a:noFill/>
          </a:ln>
        </p:spPr>
      </p:pic>
      <p:pic>
        <p:nvPicPr>
          <p:cNvPr id="137" name="" descr=""/>
          <p:cNvPicPr/>
          <p:nvPr/>
        </p:nvPicPr>
        <p:blipFill>
          <a:blip r:embed="rId5"/>
          <a:stretch/>
        </p:blipFill>
        <p:spPr>
          <a:xfrm>
            <a:off x="985680" y="193680"/>
            <a:ext cx="1245960" cy="124596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360000" y="301320"/>
            <a:ext cx="9359640" cy="958320"/>
          </a:xfrm>
          <a:prstGeom prst="rect">
            <a:avLst/>
          </a:prstGeom>
          <a:noFill/>
          <a:ln>
            <a:noFill/>
          </a:ln>
        </p:spPr>
        <p:style>
          <a:lnRef idx="0"/>
          <a:fillRef idx="0"/>
          <a:effectRef idx="0"/>
          <a:fontRef idx="minor"/>
        </p:style>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OSM vs Wikipédia</a:t>
            </a:r>
            <a:endParaRPr b="0" lang="fr-FR" sz="1800" spc="-1" strike="noStrike">
              <a:solidFill>
                <a:srgbClr val="000000"/>
              </a:solidFill>
              <a:uFill>
                <a:solidFill>
                  <a:srgbClr val="ffffff"/>
                </a:solidFill>
              </a:uFill>
              <a:latin typeface="Arial"/>
            </a:endParaRPr>
          </a:p>
        </p:txBody>
      </p:sp>
      <p:graphicFrame>
        <p:nvGraphicFramePr>
          <p:cNvPr id="139" name="Table 2"/>
          <p:cNvGraphicFramePr/>
          <p:nvPr/>
        </p:nvGraphicFramePr>
        <p:xfrm>
          <a:off x="282960" y="1709640"/>
          <a:ext cx="9359640" cy="4846680"/>
        </p:xfrm>
        <a:graphic>
          <a:graphicData uri="http://schemas.openxmlformats.org/drawingml/2006/table">
            <a:tbl>
              <a:tblPr/>
              <a:tblGrid>
                <a:gridCol w="2111760"/>
                <a:gridCol w="3495600"/>
                <a:gridCol w="3752640"/>
              </a:tblGrid>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861840">
                <a:tc>
                  <a:txBody>
                    <a:bodyPr lIns="90000" rIns="90000"/>
                    <a:p>
                      <a:r>
                        <a:rPr b="0" lang="fr-FR" sz="1800" spc="-1" strike="noStrike">
                          <a:solidFill>
                            <a:srgbClr val="000000"/>
                          </a:solidFill>
                          <a:uFill>
                            <a:solidFill>
                              <a:srgbClr val="ffffff"/>
                            </a:solidFill>
                          </a:uFill>
                          <a:latin typeface="Arial"/>
                        </a:rPr>
                        <a:t>Échelle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30 M articles en 280 langues</a:t>
                      </a:r>
                      <a:endParaRPr b="0" lang="fr-FR" sz="1800" spc="-1" strike="noStrike">
                        <a:solidFill>
                          <a:srgbClr val="000000"/>
                        </a:solidFill>
                        <a:uFill>
                          <a:solidFill>
                            <a:srgbClr val="ffffff"/>
                          </a:solidFill>
                        </a:uFill>
                        <a:latin typeface="Arial"/>
                      </a:endParaRPr>
                    </a:p>
                    <a:p>
                      <a:pPr algn="ctr">
                        <a:lnSpc>
                          <a:spcPct val="100000"/>
                        </a:lnSpc>
                      </a:pPr>
                      <a:r>
                        <a:rPr b="0" lang="fr-FR" sz="1800" spc="-1" strike="noStrike" u="sng">
                          <a:solidFill>
                            <a:srgbClr val="0000ff"/>
                          </a:solidFill>
                          <a:uFill>
                            <a:solidFill>
                              <a:srgbClr val="ffffff"/>
                            </a:solidFill>
                          </a:uFill>
                          <a:latin typeface="Arial"/>
                          <a:hlinkClick r:id="rId1"/>
                        </a:rPr>
                        <a:t>1,9 M</a:t>
                      </a:r>
                      <a:r>
                        <a:rPr b="0" lang="fr-FR" sz="1800" spc="-1" strike="noStrike">
                          <a:solidFill>
                            <a:srgbClr val="000000"/>
                          </a:solidFill>
                          <a:uFill>
                            <a:solidFill>
                              <a:srgbClr val="ffffff"/>
                            </a:solidFill>
                          </a:uFill>
                          <a:latin typeface="Arial"/>
                        </a:rPr>
                        <a:t> en français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60 GB pour le fichier compressé planet.osm contenant toutes les données OSM</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861840">
                <a:tc>
                  <a:txBody>
                    <a:bodyPr lIns="90000" rIns="90000"/>
                    <a:p>
                      <a:r>
                        <a:rPr b="0" lang="fr-FR" sz="1800" spc="-1" strike="noStrike">
                          <a:solidFill>
                            <a:srgbClr val="000000"/>
                          </a:solidFill>
                          <a:uFill>
                            <a:solidFill>
                              <a:srgbClr val="ffffff"/>
                            </a:solidFill>
                          </a:uFill>
                          <a:latin typeface="Arial"/>
                        </a:rPr>
                        <a:t>Utilisation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u="sng">
                          <a:solidFill>
                            <a:srgbClr val="0000ff"/>
                          </a:solidFill>
                          <a:uFill>
                            <a:solidFill>
                              <a:srgbClr val="ffffff"/>
                            </a:solidFill>
                          </a:uFill>
                          <a:latin typeface="Arial"/>
                          <a:hlinkClick r:id="rId2"/>
                        </a:rPr>
                        <a:t>5ème site</a:t>
                      </a:r>
                      <a:r>
                        <a:rPr b="0" lang="fr-FR" sz="1800" spc="-1" strike="noStrike">
                          <a:solidFill>
                            <a:srgbClr val="000000"/>
                          </a:solidFill>
                          <a:uFill>
                            <a:solidFill>
                              <a:srgbClr val="ffffff"/>
                            </a:solidFill>
                          </a:uFill>
                          <a:latin typeface="Arial"/>
                        </a:rPr>
                        <a:t> le plus consulté au monde et aussi en France</a:t>
                      </a:r>
                      <a:endParaRPr b="0" lang="fr-FR" sz="1800" spc="-1" strike="noStrike">
                        <a:solidFill>
                          <a:srgbClr val="000000"/>
                        </a:solidFill>
                        <a:uFill>
                          <a:solidFill>
                            <a:srgbClr val="ffffff"/>
                          </a:solidFill>
                        </a:uFill>
                        <a:latin typeface="Arial"/>
                      </a:endParaRPr>
                    </a:p>
                    <a:p>
                      <a:pPr algn="ctr">
                        <a:lnSpc>
                          <a:spcPct val="100000"/>
                        </a:lnSpc>
                      </a:pP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Individus, universités, associations, collectivités, entreprises, ONG, gouvernements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a:p>
                      <a:r>
                        <a:rPr b="0" lang="fr-FR" sz="1800" spc="-1" strike="noStrike">
                          <a:solidFill>
                            <a:srgbClr val="000000"/>
                          </a:solidFill>
                          <a:uFill>
                            <a:solidFill>
                              <a:srgbClr val="ffffff"/>
                            </a:solidFill>
                          </a:uFill>
                          <a:latin typeface="Arial"/>
                        </a:rPr>
                        <a:t>Licence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CC BY SA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ODBL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1117800">
                <a:tc>
                  <a:txBody>
                    <a:bodyPr lIns="90000" rIns="90000"/>
                    <a:p>
                      <a:r>
                        <a:rPr b="0" lang="fr-FR" sz="1800" spc="-1" strike="noStrike">
                          <a:solidFill>
                            <a:srgbClr val="000000"/>
                          </a:solidFill>
                          <a:uFill>
                            <a:solidFill>
                              <a:srgbClr val="ffffff"/>
                            </a:solidFill>
                          </a:uFill>
                          <a:latin typeface="Arial"/>
                        </a:rPr>
                        <a:t>Gouvernance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Fondation de droit américain</a:t>
                      </a:r>
                      <a:endParaRPr b="0" lang="fr-FR"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rPr>
                        <a:t>Chapitre par pays ou association nationale, 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Fondation de droit anglais</a:t>
                      </a:r>
                      <a:endParaRPr b="0" lang="fr-FR"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5880">
                <a:tc>
                  <a:txBody>
                    <a:bodyPr lIns="90000" rIns="90000"/>
                    <a:p>
                      <a:r>
                        <a:rPr b="0" lang="fr-FR" sz="1800" spc="-1" strike="noStrike">
                          <a:solidFill>
                            <a:srgbClr val="000000"/>
                          </a:solidFill>
                          <a:uFill>
                            <a:solidFill>
                              <a:srgbClr val="ffffff"/>
                            </a:solidFill>
                          </a:uFill>
                          <a:latin typeface="Arial"/>
                        </a:rPr>
                        <a:t>Bureaucratie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Des administrateurs, des bureaucrates, des procédures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Un Data Working Group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a:p>
                      <a:r>
                        <a:rPr b="0" lang="fr-FR" sz="1800" spc="-1" strike="noStrike">
                          <a:solidFill>
                            <a:srgbClr val="000000"/>
                          </a:solidFill>
                          <a:uFill>
                            <a:solidFill>
                              <a:srgbClr val="ffffff"/>
                            </a:solidFill>
                          </a:uFill>
                          <a:latin typeface="Arial"/>
                        </a:rPr>
                        <a:t>Financement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Donation 40 M $ en 2014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150 k€ en 2016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560">
                <a:tc>
                  <a:txBody>
                    <a:bodyPr lIns="90000" rIns="90000"/>
                    <a:p>
                      <a:r>
                        <a:rPr b="0" lang="fr-FR" sz="1800" spc="-1" strike="noStrike">
                          <a:solidFill>
                            <a:srgbClr val="000000"/>
                          </a:solidFill>
                          <a:uFill>
                            <a:solidFill>
                              <a:srgbClr val="ffffff"/>
                            </a:solidFill>
                          </a:uFill>
                          <a:latin typeface="Arial"/>
                        </a:rPr>
                        <a:t>Employés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200 salariés, 7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a:p>
                      <a:pPr algn="ctr">
                        <a:lnSpc>
                          <a:spcPct val="100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1 salarié GB, 0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40" name="" descr=""/>
          <p:cNvPicPr/>
          <p:nvPr/>
        </p:nvPicPr>
        <p:blipFill>
          <a:blip r:embed="rId3"/>
          <a:stretch/>
        </p:blipFill>
        <p:spPr>
          <a:xfrm>
            <a:off x="8136000" y="144000"/>
            <a:ext cx="1242360" cy="1424160"/>
          </a:xfrm>
          <a:prstGeom prst="rect">
            <a:avLst/>
          </a:prstGeom>
          <a:ln>
            <a:noFill/>
          </a:ln>
        </p:spPr>
      </p:pic>
      <p:pic>
        <p:nvPicPr>
          <p:cNvPr id="141" name="" descr=""/>
          <p:cNvPicPr/>
          <p:nvPr/>
        </p:nvPicPr>
        <p:blipFill>
          <a:blip r:embed="rId4"/>
          <a:stretch/>
        </p:blipFill>
        <p:spPr>
          <a:xfrm>
            <a:off x="985680" y="193680"/>
            <a:ext cx="1245960" cy="124596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360000" y="301320"/>
            <a:ext cx="9359640" cy="958320"/>
          </a:xfrm>
          <a:prstGeom prst="rect">
            <a:avLst/>
          </a:prstGeom>
          <a:noFill/>
          <a:ln>
            <a:noFill/>
          </a:ln>
        </p:spPr>
        <p:style>
          <a:lnRef idx="0"/>
          <a:fillRef idx="0"/>
          <a:effectRef idx="0"/>
          <a:fontRef idx="minor"/>
        </p:style>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Contribution OSM :                            comment ça marche ? </a:t>
            </a:r>
            <a:endParaRPr b="0" lang="fr-FR" sz="1800" spc="-1" strike="noStrike">
              <a:solidFill>
                <a:srgbClr val="000000"/>
              </a:solidFill>
              <a:uFill>
                <a:solidFill>
                  <a:srgbClr val="ffffff"/>
                </a:solidFill>
              </a:uFill>
              <a:latin typeface="Arial"/>
            </a:endParaRPr>
          </a:p>
        </p:txBody>
      </p:sp>
      <p:sp>
        <p:nvSpPr>
          <p:cNvPr id="143" name="CustomShape 2"/>
          <p:cNvSpPr/>
          <p:nvPr/>
        </p:nvSpPr>
        <p:spPr>
          <a:xfrm>
            <a:off x="360000" y="1980000"/>
            <a:ext cx="9359640" cy="5039640"/>
          </a:xfrm>
          <a:prstGeom prst="rect">
            <a:avLst/>
          </a:prstGeom>
          <a:noFill/>
          <a:ln>
            <a:noFill/>
          </a:ln>
        </p:spPr>
        <p:style>
          <a:lnRef idx="0"/>
          <a:fillRef idx="0"/>
          <a:effectRef idx="0"/>
          <a:fontRef idx="minor"/>
        </p:style>
      </p:sp>
      <p:pic>
        <p:nvPicPr>
          <p:cNvPr id="144" name="" descr=""/>
          <p:cNvPicPr/>
          <p:nvPr/>
        </p:nvPicPr>
        <p:blipFill>
          <a:blip r:embed="rId1"/>
          <a:stretch/>
        </p:blipFill>
        <p:spPr>
          <a:xfrm>
            <a:off x="3096000" y="1656000"/>
            <a:ext cx="3527280" cy="2159640"/>
          </a:xfrm>
          <a:prstGeom prst="rect">
            <a:avLst/>
          </a:prstGeom>
          <a:ln>
            <a:noFill/>
          </a:ln>
        </p:spPr>
      </p:pic>
      <p:pic>
        <p:nvPicPr>
          <p:cNvPr id="145" name="" descr=""/>
          <p:cNvPicPr/>
          <p:nvPr/>
        </p:nvPicPr>
        <p:blipFill>
          <a:blip r:embed="rId2"/>
          <a:stretch/>
        </p:blipFill>
        <p:spPr>
          <a:xfrm>
            <a:off x="6617160" y="1700280"/>
            <a:ext cx="3370320" cy="2071080"/>
          </a:xfrm>
          <a:prstGeom prst="rect">
            <a:avLst/>
          </a:prstGeom>
          <a:ln>
            <a:noFill/>
          </a:ln>
        </p:spPr>
      </p:pic>
      <p:pic>
        <p:nvPicPr>
          <p:cNvPr id="146" name="" descr=""/>
          <p:cNvPicPr/>
          <p:nvPr/>
        </p:nvPicPr>
        <p:blipFill>
          <a:blip r:embed="rId3"/>
          <a:stretch/>
        </p:blipFill>
        <p:spPr>
          <a:xfrm>
            <a:off x="3096000" y="3800160"/>
            <a:ext cx="3507480" cy="2149200"/>
          </a:xfrm>
          <a:prstGeom prst="rect">
            <a:avLst/>
          </a:prstGeom>
          <a:ln>
            <a:noFill/>
          </a:ln>
        </p:spPr>
      </p:pic>
      <p:pic>
        <p:nvPicPr>
          <p:cNvPr id="147" name="" descr=""/>
          <p:cNvPicPr/>
          <p:nvPr/>
        </p:nvPicPr>
        <p:blipFill>
          <a:blip r:embed="rId4"/>
          <a:stretch/>
        </p:blipFill>
        <p:spPr>
          <a:xfrm>
            <a:off x="6605640" y="3816000"/>
            <a:ext cx="3381840" cy="2069640"/>
          </a:xfrm>
          <a:prstGeom prst="rect">
            <a:avLst/>
          </a:prstGeom>
          <a:ln>
            <a:noFill/>
          </a:ln>
        </p:spPr>
      </p:pic>
      <p:sp>
        <p:nvSpPr>
          <p:cNvPr id="148" name="CustomShape 3"/>
          <p:cNvSpPr/>
          <p:nvPr/>
        </p:nvSpPr>
        <p:spPr>
          <a:xfrm>
            <a:off x="72000" y="1728000"/>
            <a:ext cx="2951640" cy="4463640"/>
          </a:xfrm>
          <a:prstGeom prst="rect">
            <a:avLst/>
          </a:prstGeom>
          <a:noFill/>
          <a:ln>
            <a:noFill/>
          </a:ln>
        </p:spPr>
        <p:style>
          <a:lnRef idx="0"/>
          <a:fillRef idx="0"/>
          <a:effectRef idx="0"/>
          <a:fontRef idx="minor"/>
        </p:style>
        <p:txBody>
          <a:bodyPr lIns="90000" rIns="90000" tIns="45000" bIns="45000"/>
          <a:p>
            <a:r>
              <a:rPr b="1" lang="fr-FR" sz="1800" spc="-1" strike="noStrike">
                <a:solidFill>
                  <a:srgbClr val="000000"/>
                </a:solidFill>
                <a:uFill>
                  <a:solidFill>
                    <a:srgbClr val="ffffff"/>
                  </a:solidFill>
                </a:uFill>
                <a:latin typeface="Arial"/>
              </a:rPr>
              <a:t>Sources de données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Relevé sur le terrain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GPS, (notes + photos géolocalisées)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Photographies aériennes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Données en OpenData (cadastre, …)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Communauté</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wiki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listes de diffusion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groupes locaux</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carto-parties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éco-système</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Ne pas copier l’existant. Le terrain fait foi. </a:t>
            </a:r>
            <a:endParaRPr b="0" lang="fr-FR" sz="1800" spc="-1" strike="noStrike">
              <a:solidFill>
                <a:srgbClr val="000000"/>
              </a:solidFill>
              <a:uFill>
                <a:solidFill>
                  <a:srgbClr val="ffffff"/>
                </a:solidFill>
              </a:uFill>
              <a:latin typeface="Arial"/>
            </a:endParaRPr>
          </a:p>
        </p:txBody>
      </p:sp>
      <p:sp>
        <p:nvSpPr>
          <p:cNvPr id="149" name="CustomShape 4"/>
          <p:cNvSpPr/>
          <p:nvPr/>
        </p:nvSpPr>
        <p:spPr>
          <a:xfrm>
            <a:off x="-144000" y="6336000"/>
            <a:ext cx="9431640" cy="60192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1" lang="fr-FR" sz="1800" spc="-1" strike="noStrike">
                <a:solidFill>
                  <a:srgbClr val="000000"/>
                </a:solidFill>
                <a:uFill>
                  <a:solidFill>
                    <a:srgbClr val="ffffff"/>
                  </a:solidFill>
                </a:uFill>
                <a:latin typeface="Arial"/>
              </a:rPr>
              <a:t>Si chacun s’occupe de son quartier, et s’il y a suffisamment de contributeurs, on aura la meilleure carte du monde.</a:t>
            </a:r>
            <a:endParaRPr b="0"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360000" y="301320"/>
            <a:ext cx="4895640" cy="958320"/>
          </a:xfrm>
          <a:prstGeom prst="rect">
            <a:avLst/>
          </a:prstGeom>
          <a:noFill/>
          <a:ln>
            <a:noFill/>
          </a:ln>
        </p:spPr>
        <p:style>
          <a:lnRef idx="0"/>
          <a:fillRef idx="0"/>
          <a:effectRef idx="0"/>
          <a:fontRef idx="minor"/>
        </p:style>
        <p:txBody>
          <a:bodyPr lIns="0" rIns="0" tIns="0" bIns="0" anchor="ctr"/>
          <a:p>
            <a:r>
              <a:rPr b="1" lang="fr-FR" sz="3600" spc="-1" strike="noStrike">
                <a:solidFill>
                  <a:srgbClr val="ffffff"/>
                </a:solidFill>
                <a:uFill>
                  <a:solidFill>
                    <a:srgbClr val="ffffff"/>
                  </a:solidFill>
                </a:uFill>
                <a:latin typeface="Source Sans Pro Black"/>
              </a:rPr>
              <a:t>Utilisation d’OSM :       Jungle Bus</a:t>
            </a:r>
            <a:endParaRPr b="0" lang="fr-FR" sz="1800" spc="-1" strike="noStrike">
              <a:solidFill>
                <a:srgbClr val="000000"/>
              </a:solidFill>
              <a:uFill>
                <a:solidFill>
                  <a:srgbClr val="ffffff"/>
                </a:solidFill>
              </a:uFill>
              <a:latin typeface="Arial"/>
            </a:endParaRPr>
          </a:p>
          <a:p>
            <a:r>
              <a:rPr b="1" lang="fr-FR" sz="600" spc="-1" strike="noStrike">
                <a:solidFill>
                  <a:srgbClr val="ffffff"/>
                </a:solidFill>
                <a:uFill>
                  <a:solidFill>
                    <a:srgbClr val="ffffff"/>
                  </a:solidFill>
                </a:uFill>
                <a:latin typeface="Source Sans Pro Black"/>
              </a:rPr>
              <a:t>source : </a:t>
            </a:r>
            <a:r>
              <a:rPr b="1" lang="fr-FR" sz="600" spc="-1" strike="noStrike" u="sng">
                <a:solidFill>
                  <a:srgbClr val="0000ff"/>
                </a:solidFill>
                <a:uFill>
                  <a:solidFill>
                    <a:srgbClr val="ffffff"/>
                  </a:solidFill>
                </a:uFill>
                <a:latin typeface="Source Sans Pro Black"/>
                <a:hlinkClick r:id="rId1"/>
              </a:rPr>
              <a:t>https://junglebus.io</a:t>
            </a:r>
            <a:endParaRPr b="0" lang="fr-FR" sz="1800" spc="-1" strike="noStrike">
              <a:solidFill>
                <a:srgbClr val="000000"/>
              </a:solidFill>
              <a:uFill>
                <a:solidFill>
                  <a:srgbClr val="ffffff"/>
                </a:solidFill>
              </a:uFill>
              <a:latin typeface="Arial"/>
            </a:endParaRPr>
          </a:p>
        </p:txBody>
      </p:sp>
      <p:sp>
        <p:nvSpPr>
          <p:cNvPr id="151" name="CustomShape 2"/>
          <p:cNvSpPr/>
          <p:nvPr/>
        </p:nvSpPr>
        <p:spPr>
          <a:xfrm>
            <a:off x="360000" y="1980000"/>
            <a:ext cx="4463640" cy="2555640"/>
          </a:xfrm>
          <a:prstGeom prst="rect">
            <a:avLst/>
          </a:prstGeom>
          <a:noFill/>
          <a:ln>
            <a:noFill/>
          </a:ln>
        </p:spPr>
        <p:style>
          <a:lnRef idx="0"/>
          <a:fillRef idx="0"/>
          <a:effectRef idx="0"/>
          <a:fontRef idx="minor"/>
        </p:style>
        <p:txBody>
          <a:bodyPr lIns="0" rIns="0" tIns="0" bIns="0"/>
          <a:p>
            <a:pPr marL="432000" indent="-323640">
              <a:lnSpc>
                <a:spcPct val="100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0" lang="fr-FR" sz="1800" spc="-1" strike="noStrike">
              <a:solidFill>
                <a:srgbClr val="000000"/>
              </a:solidFill>
              <a:uFill>
                <a:solidFill>
                  <a:srgbClr val="ffffff"/>
                </a:solidFill>
              </a:uFill>
              <a:latin typeface="Arial"/>
            </a:endParaRPr>
          </a:p>
          <a:p>
            <a:pPr marL="432000" indent="-323640">
              <a:lnSpc>
                <a:spcPct val="100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0" lang="fr-FR" sz="1800" spc="-1" strike="noStrike">
              <a:solidFill>
                <a:srgbClr val="000000"/>
              </a:solidFill>
              <a:uFill>
                <a:solidFill>
                  <a:srgbClr val="ffffff"/>
                </a:solidFill>
              </a:uFill>
              <a:latin typeface="Arial"/>
            </a:endParaRPr>
          </a:p>
          <a:p>
            <a:pPr lvl="1" marL="864000" indent="-323640">
              <a:lnSpc>
                <a:spcPct val="100000"/>
              </a:lnSpc>
              <a:buClr>
                <a:srgbClr val="2c3e50"/>
              </a:buClr>
              <a:buSzPct val="75000"/>
              <a:buFont typeface="Symbol"/>
              <a:buChar char=""/>
            </a:pPr>
            <a:r>
              <a:rPr b="0" lang="fr-FR" sz="2800" spc="-1" strike="noStrike">
                <a:solidFill>
                  <a:srgbClr val="2c3e50"/>
                </a:solidFill>
                <a:uFill>
                  <a:solidFill>
                    <a:srgbClr val="ffffff"/>
                  </a:solidFill>
                </a:uFill>
                <a:latin typeface="Source Sans Pro"/>
              </a:rPr>
              <a:t>Une carte papier a été éditée en 40 000 exemplaires, voir </a:t>
            </a:r>
            <a:r>
              <a:rPr b="0" lang="fr-FR" sz="2800" spc="-1" strike="noStrike" u="sng">
                <a:solidFill>
                  <a:srgbClr val="0000ff"/>
                </a:solidFill>
                <a:uFill>
                  <a:solidFill>
                    <a:srgbClr val="ffffff"/>
                  </a:solidFill>
                </a:uFill>
                <a:latin typeface="Source Sans Pro"/>
                <a:hlinkClick r:id="rId2"/>
              </a:rPr>
              <a:t>http://rutas.mapanica.net</a:t>
            </a:r>
            <a:endParaRPr b="0" lang="fr-FR" sz="1800" spc="-1" strike="noStrike">
              <a:solidFill>
                <a:srgbClr val="000000"/>
              </a:solidFill>
              <a:uFill>
                <a:solidFill>
                  <a:srgbClr val="ffffff"/>
                </a:solidFill>
              </a:uFill>
              <a:latin typeface="Arial"/>
            </a:endParaRPr>
          </a:p>
          <a:p>
            <a:pPr lvl="1" marL="864000" indent="-323640">
              <a:lnSpc>
                <a:spcPct val="100000"/>
              </a:lnSpc>
              <a:buClr>
                <a:srgbClr val="2c3e50"/>
              </a:buClr>
              <a:buSzPct val="75000"/>
              <a:buFont typeface="Symbol"/>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1800" spc="-1" strike="noStrike">
              <a:solidFill>
                <a:srgbClr val="000000"/>
              </a:solidFill>
              <a:uFill>
                <a:solidFill>
                  <a:srgbClr val="ffffff"/>
                </a:solidFill>
              </a:uFill>
              <a:latin typeface="Arial"/>
            </a:endParaRPr>
          </a:p>
        </p:txBody>
      </p:sp>
      <p:pic>
        <p:nvPicPr>
          <p:cNvPr id="152" name="" descr=""/>
          <p:cNvPicPr/>
          <p:nvPr/>
        </p:nvPicPr>
        <p:blipFill>
          <a:blip r:embed="rId3"/>
          <a:stretch/>
        </p:blipFill>
        <p:spPr>
          <a:xfrm>
            <a:off x="5223240" y="4176000"/>
            <a:ext cx="4352400" cy="2871000"/>
          </a:xfrm>
          <a:prstGeom prst="rect">
            <a:avLst/>
          </a:prstGeom>
          <a:ln>
            <a:noFill/>
          </a:ln>
        </p:spPr>
      </p:pic>
      <p:pic>
        <p:nvPicPr>
          <p:cNvPr id="153" name="" descr=""/>
          <p:cNvPicPr/>
          <p:nvPr/>
        </p:nvPicPr>
        <p:blipFill>
          <a:blip r:embed="rId4"/>
          <a:stretch/>
        </p:blipFill>
        <p:spPr>
          <a:xfrm>
            <a:off x="5184000" y="1656000"/>
            <a:ext cx="4280400" cy="2629800"/>
          </a:xfrm>
          <a:prstGeom prst="rect">
            <a:avLst/>
          </a:prstGeom>
          <a:ln>
            <a:noFill/>
          </a:ln>
        </p:spPr>
      </p:pic>
      <p:pic>
        <p:nvPicPr>
          <p:cNvPr id="154" name="" descr=""/>
          <p:cNvPicPr/>
          <p:nvPr/>
        </p:nvPicPr>
        <p:blipFill>
          <a:blip r:embed="rId5"/>
          <a:stretch/>
        </p:blipFill>
        <p:spPr>
          <a:xfrm>
            <a:off x="7848000" y="72000"/>
            <a:ext cx="1411920" cy="1439640"/>
          </a:xfrm>
          <a:prstGeom prst="rect">
            <a:avLst/>
          </a:prstGeom>
          <a:ln>
            <a:noFill/>
          </a:ln>
        </p:spPr>
      </p:pic>
      <p:pic>
        <p:nvPicPr>
          <p:cNvPr id="155" name="" descr=""/>
          <p:cNvPicPr/>
          <p:nvPr/>
        </p:nvPicPr>
        <p:blipFill>
          <a:blip r:embed="rId6"/>
          <a:stretch/>
        </p:blipFill>
        <p:spPr>
          <a:xfrm>
            <a:off x="597240" y="4437720"/>
            <a:ext cx="3938400" cy="261792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360000" y="301320"/>
            <a:ext cx="4895640" cy="958320"/>
          </a:xfrm>
          <a:prstGeom prst="rect">
            <a:avLst/>
          </a:prstGeom>
          <a:noFill/>
          <a:ln>
            <a:noFill/>
          </a:ln>
        </p:spPr>
        <p:style>
          <a:lnRef idx="0"/>
          <a:fillRef idx="0"/>
          <a:effectRef idx="0"/>
          <a:fontRef idx="minor"/>
        </p:style>
        <p:txBody>
          <a:bodyPr lIns="0" rIns="0" tIns="0" bIns="0" anchor="ctr"/>
          <a:p>
            <a:r>
              <a:rPr b="1" lang="fr-FR" sz="3600" spc="-1" strike="noStrike">
                <a:solidFill>
                  <a:srgbClr val="ffffff"/>
                </a:solidFill>
                <a:uFill>
                  <a:solidFill>
                    <a:srgbClr val="ffffff"/>
                  </a:solidFill>
                </a:uFill>
                <a:latin typeface="Source Sans Pro Black"/>
              </a:rPr>
              <a:t>Utilisation d’OSM :       Jungle Bus</a:t>
            </a:r>
            <a:endParaRPr b="0" lang="fr-FR" sz="1800" spc="-1" strike="noStrike">
              <a:solidFill>
                <a:srgbClr val="000000"/>
              </a:solidFill>
              <a:uFill>
                <a:solidFill>
                  <a:srgbClr val="ffffff"/>
                </a:solidFill>
              </a:uFill>
              <a:latin typeface="Arial"/>
            </a:endParaRPr>
          </a:p>
          <a:p>
            <a:r>
              <a:rPr b="1" lang="fr-FR" sz="900" spc="-1" strike="noStrike">
                <a:solidFill>
                  <a:srgbClr val="ffffff"/>
                </a:solidFill>
                <a:uFill>
                  <a:solidFill>
                    <a:srgbClr val="ffffff"/>
                  </a:solidFill>
                </a:uFill>
                <a:latin typeface="Source Sans Pro Black"/>
              </a:rPr>
              <a:t>source : </a:t>
            </a:r>
            <a:r>
              <a:rPr b="1" lang="fr-FR" sz="900" spc="-1" strike="noStrike" u="sng">
                <a:solidFill>
                  <a:srgbClr val="0000ff"/>
                </a:solidFill>
                <a:uFill>
                  <a:solidFill>
                    <a:srgbClr val="ffffff"/>
                  </a:solidFill>
                </a:uFill>
                <a:latin typeface="Source Sans Pro Black"/>
                <a:hlinkClick r:id="rId1"/>
              </a:rPr>
              <a:t>https://junglebus.io</a:t>
            </a:r>
            <a:endParaRPr b="0" lang="fr-FR" sz="1800" spc="-1" strike="noStrike">
              <a:solidFill>
                <a:srgbClr val="000000"/>
              </a:solidFill>
              <a:uFill>
                <a:solidFill>
                  <a:srgbClr val="ffffff"/>
                </a:solidFill>
              </a:uFill>
              <a:latin typeface="Arial"/>
            </a:endParaRPr>
          </a:p>
        </p:txBody>
      </p:sp>
      <p:sp>
        <p:nvSpPr>
          <p:cNvPr id="157" name="CustomShape 2"/>
          <p:cNvSpPr/>
          <p:nvPr/>
        </p:nvSpPr>
        <p:spPr>
          <a:xfrm>
            <a:off x="360000" y="1980000"/>
            <a:ext cx="4463640" cy="2555640"/>
          </a:xfrm>
          <a:prstGeom prst="rect">
            <a:avLst/>
          </a:prstGeom>
          <a:noFill/>
          <a:ln>
            <a:noFill/>
          </a:ln>
        </p:spPr>
        <p:style>
          <a:lnRef idx="0"/>
          <a:fillRef idx="0"/>
          <a:effectRef idx="0"/>
          <a:fontRef idx="minor"/>
        </p:style>
        <p:txBody>
          <a:bodyPr lIns="0" rIns="0" tIns="0" bIns="0"/>
          <a:p>
            <a:pPr marL="432000" indent="-323640">
              <a:lnSpc>
                <a:spcPct val="100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0" lang="fr-FR" sz="1800" spc="-1" strike="noStrike">
              <a:solidFill>
                <a:srgbClr val="000000"/>
              </a:solidFill>
              <a:uFill>
                <a:solidFill>
                  <a:srgbClr val="ffffff"/>
                </a:solidFill>
              </a:uFill>
              <a:latin typeface="Arial"/>
            </a:endParaRPr>
          </a:p>
          <a:p>
            <a:pPr marL="432000" indent="-323640">
              <a:lnSpc>
                <a:spcPct val="100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0" lang="fr-FR" sz="1800" spc="-1" strike="noStrike">
              <a:solidFill>
                <a:srgbClr val="000000"/>
              </a:solidFill>
              <a:uFill>
                <a:solidFill>
                  <a:srgbClr val="ffffff"/>
                </a:solidFill>
              </a:uFill>
              <a:latin typeface="Arial"/>
            </a:endParaRPr>
          </a:p>
          <a:p>
            <a:pPr lvl="1" marL="864000" indent="-323640">
              <a:lnSpc>
                <a:spcPct val="100000"/>
              </a:lnSpc>
              <a:buClr>
                <a:srgbClr val="2c3e50"/>
              </a:buClr>
              <a:buSzPct val="75000"/>
              <a:buFont typeface="Symbol"/>
              <a:buChar char=""/>
            </a:pPr>
            <a:r>
              <a:rPr b="0" lang="fr-FR" sz="2800" spc="-1" strike="noStrike">
                <a:solidFill>
                  <a:srgbClr val="2c3e50"/>
                </a:solidFill>
                <a:uFill>
                  <a:solidFill>
                    <a:srgbClr val="ffffff"/>
                  </a:solidFill>
                </a:uFill>
                <a:latin typeface="Source Sans Pro"/>
              </a:rPr>
              <a:t>Une carte papier a été éditée en 40 000 exemplaires, voir </a:t>
            </a:r>
            <a:r>
              <a:rPr b="0" lang="fr-FR" sz="2800" spc="-1" strike="noStrike" u="sng">
                <a:solidFill>
                  <a:srgbClr val="0000ff"/>
                </a:solidFill>
                <a:uFill>
                  <a:solidFill>
                    <a:srgbClr val="ffffff"/>
                  </a:solidFill>
                </a:uFill>
                <a:latin typeface="Source Sans Pro"/>
                <a:hlinkClick r:id="rId2"/>
              </a:rPr>
              <a:t>http://rutas.mapanica.net</a:t>
            </a:r>
            <a:endParaRPr b="0" lang="fr-FR" sz="1800" spc="-1" strike="noStrike">
              <a:solidFill>
                <a:srgbClr val="000000"/>
              </a:solidFill>
              <a:uFill>
                <a:solidFill>
                  <a:srgbClr val="ffffff"/>
                </a:solidFill>
              </a:uFill>
              <a:latin typeface="Arial"/>
            </a:endParaRPr>
          </a:p>
          <a:p>
            <a:pPr lvl="1" marL="864000" indent="-323640">
              <a:lnSpc>
                <a:spcPct val="100000"/>
              </a:lnSpc>
              <a:buClr>
                <a:srgbClr val="2c3e50"/>
              </a:buClr>
              <a:buSzPct val="75000"/>
              <a:buFont typeface="Symbol"/>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1800" spc="-1" strike="noStrike">
              <a:solidFill>
                <a:srgbClr val="000000"/>
              </a:solidFill>
              <a:uFill>
                <a:solidFill>
                  <a:srgbClr val="ffffff"/>
                </a:solidFill>
              </a:uFill>
              <a:latin typeface="Arial"/>
            </a:endParaRPr>
          </a:p>
        </p:txBody>
      </p:sp>
      <p:pic>
        <p:nvPicPr>
          <p:cNvPr id="158" name="" descr=""/>
          <p:cNvPicPr/>
          <p:nvPr/>
        </p:nvPicPr>
        <p:blipFill>
          <a:blip r:embed="rId3"/>
          <a:stretch/>
        </p:blipFill>
        <p:spPr>
          <a:xfrm>
            <a:off x="5223240" y="4176000"/>
            <a:ext cx="4352400" cy="2871000"/>
          </a:xfrm>
          <a:prstGeom prst="rect">
            <a:avLst/>
          </a:prstGeom>
          <a:ln>
            <a:noFill/>
          </a:ln>
        </p:spPr>
      </p:pic>
      <p:pic>
        <p:nvPicPr>
          <p:cNvPr id="159" name="" descr=""/>
          <p:cNvPicPr/>
          <p:nvPr/>
        </p:nvPicPr>
        <p:blipFill>
          <a:blip r:embed="rId4"/>
          <a:stretch/>
        </p:blipFill>
        <p:spPr>
          <a:xfrm>
            <a:off x="5184000" y="1656000"/>
            <a:ext cx="4280400" cy="2629800"/>
          </a:xfrm>
          <a:prstGeom prst="rect">
            <a:avLst/>
          </a:prstGeom>
          <a:ln>
            <a:noFill/>
          </a:ln>
        </p:spPr>
      </p:pic>
      <p:pic>
        <p:nvPicPr>
          <p:cNvPr id="160" name="" descr=""/>
          <p:cNvPicPr/>
          <p:nvPr/>
        </p:nvPicPr>
        <p:blipFill>
          <a:blip r:embed="rId5"/>
          <a:stretch/>
        </p:blipFill>
        <p:spPr>
          <a:xfrm>
            <a:off x="7848000" y="72000"/>
            <a:ext cx="1411920" cy="1439640"/>
          </a:xfrm>
          <a:prstGeom prst="rect">
            <a:avLst/>
          </a:prstGeom>
          <a:ln>
            <a:noFill/>
          </a:ln>
        </p:spPr>
      </p:pic>
      <p:pic>
        <p:nvPicPr>
          <p:cNvPr id="161" name="" descr=""/>
          <p:cNvPicPr/>
          <p:nvPr/>
        </p:nvPicPr>
        <p:blipFill>
          <a:blip r:embed="rId6"/>
          <a:stretch/>
        </p:blipFill>
        <p:spPr>
          <a:xfrm>
            <a:off x="597240" y="4437720"/>
            <a:ext cx="3938400" cy="261792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648</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2017-08-25T11:55:36Z</dcterms:created>
  <dc:creator/>
  <dc:description/>
  <dc:language>fr-FR</dc:language>
  <cp:lastModifiedBy/>
  <dcterms:modified xsi:type="dcterms:W3CDTF">2017-09-15T15:38:02Z</dcterms:modified>
  <cp:revision>47</cp:revision>
  <dc:subject/>
  <dc:title/>
</cp:coreProperties>
</file>